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307" r:id="rId5"/>
    <p:sldId id="260" r:id="rId6"/>
    <p:sldId id="265" r:id="rId7"/>
    <p:sldId id="266" r:id="rId8"/>
    <p:sldId id="267" r:id="rId9"/>
    <p:sldId id="297" r:id="rId10"/>
    <p:sldId id="298" r:id="rId11"/>
    <p:sldId id="299" r:id="rId12"/>
    <p:sldId id="275" r:id="rId13"/>
    <p:sldId id="274" r:id="rId14"/>
    <p:sldId id="290" r:id="rId15"/>
    <p:sldId id="330" r:id="rId16"/>
    <p:sldId id="292" r:id="rId17"/>
    <p:sldId id="273" r:id="rId18"/>
    <p:sldId id="293" r:id="rId19"/>
    <p:sldId id="343" r:id="rId20"/>
    <p:sldId id="342" r:id="rId21"/>
    <p:sldId id="304" r:id="rId22"/>
    <p:sldId id="305" r:id="rId23"/>
    <p:sldId id="294" r:id="rId24"/>
    <p:sldId id="331" r:id="rId25"/>
    <p:sldId id="345" r:id="rId26"/>
    <p:sldId id="332" r:id="rId27"/>
    <p:sldId id="295" r:id="rId28"/>
    <p:sldId id="283"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5">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970" autoAdjust="0"/>
  </p:normalViewPr>
  <p:slideViewPr>
    <p:cSldViewPr>
      <p:cViewPr varScale="1">
        <p:scale>
          <a:sx n="67" d="100"/>
          <a:sy n="67" d="100"/>
        </p:scale>
        <p:origin x="1260" y="52"/>
      </p:cViewPr>
      <p:guideLst>
        <p:guide orient="horz" pos="2215"/>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03T16:52:23.682"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2021/2/24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25891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2021/2/24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图片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7133" y="1844824"/>
            <a:ext cx="484998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763688" y="5229200"/>
            <a:ext cx="5804266" cy="1198880"/>
          </a:xfrm>
          <a:prstGeom prst="rect">
            <a:avLst/>
          </a:prstGeom>
        </p:spPr>
        <p:txBody>
          <a:bodyPr wrap="square">
            <a:spAutoFit/>
          </a:bodyPr>
          <a:lstStyle/>
          <a:p>
            <a:pPr algn="ctr"/>
            <a:r>
              <a:rPr lang="zh-CN" altLang="zh-CN" sz="3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大学生成长服务平台</a:t>
            </a:r>
          </a:p>
          <a:p>
            <a:pPr algn="ctr"/>
            <a:r>
              <a:rPr lang="en-US" altLang="zh-CN" dirty="0">
                <a:solidFill>
                  <a:schemeClr val="accent4"/>
                </a:solidFill>
              </a:rPr>
              <a:t> </a:t>
            </a:r>
          </a:p>
          <a:p>
            <a:pPr algn="ctr"/>
            <a:endParaRPr lang="en-US" altLang="zh-CN" dirty="0">
              <a:solidFill>
                <a:schemeClr val="accent4"/>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0648"/>
            <a:ext cx="2736304" cy="10564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350345" y="2011471"/>
            <a:ext cx="4076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3489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5086350" y="457835"/>
            <a:ext cx="368427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endParaRPr lang="zh-CN" altLang="en-US" sz="2000">
              <a:latin typeface="微软雅黑" panose="020B0503020204020204" pitchFamily="34" charset="-122"/>
              <a:ea typeface="微软雅黑" panose="020B0503020204020204" pitchFamily="34" charset="-122"/>
            </a:endParaRPr>
          </a:p>
        </p:txBody>
      </p:sp>
      <p:sp>
        <p:nvSpPr>
          <p:cNvPr id="11" name="矩形 10"/>
          <p:cNvSpPr/>
          <p:nvPr/>
        </p:nvSpPr>
        <p:spPr>
          <a:xfrm>
            <a:off x="299720" y="1310005"/>
            <a:ext cx="2085975" cy="116840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活动首页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2147482566"/>
          <p:cNvPicPr>
            <a:picLocks noChangeAspect="1"/>
          </p:cNvPicPr>
          <p:nvPr/>
        </p:nvPicPr>
        <p:blipFill>
          <a:blip r:embed="rId2"/>
          <a:stretch>
            <a:fillRect/>
          </a:stretch>
        </p:blipFill>
        <p:spPr>
          <a:xfrm>
            <a:off x="229870" y="2411730"/>
            <a:ext cx="4809490" cy="4006215"/>
          </a:xfrm>
          <a:prstGeom prst="rect">
            <a:avLst/>
          </a:prstGeom>
          <a:noFill/>
          <a:ln w="9525">
            <a:noFill/>
          </a:ln>
        </p:spPr>
      </p:pic>
      <p:sp>
        <p:nvSpPr>
          <p:cNvPr id="100" name="文本框 99"/>
          <p:cNvSpPr txBox="1"/>
          <p:nvPr/>
        </p:nvSpPr>
        <p:spPr>
          <a:xfrm>
            <a:off x="5176520" y="2402205"/>
            <a:ext cx="3175000" cy="3538220"/>
          </a:xfrm>
          <a:prstGeom prst="rect">
            <a:avLst/>
          </a:prstGeom>
          <a:noFill/>
          <a:ln w="9525">
            <a:noFill/>
          </a:ln>
        </p:spPr>
        <p:txBody>
          <a:bodyPr wrap="square">
            <a:spAutoFit/>
          </a:bodyPr>
          <a:lstStyle/>
          <a:p>
            <a:pPr indent="0"/>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活动首页频道分为：</a:t>
            </a: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全省精英活动</a:t>
            </a: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热门推荐活动 </a:t>
            </a: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感兴趣活动 </a:t>
            </a: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我参与的 </a:t>
            </a: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我发起的  </a:t>
            </a: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待完结的  </a:t>
            </a:r>
          </a:p>
          <a:p>
            <a:pPr indent="0"/>
            <a:endParaRPr lang="zh-CN" altLang="en-US" sz="1600">
              <a:latin typeface="微软雅黑" panose="020B0503020204020204" pitchFamily="34" charset="-122"/>
              <a:ea typeface="微软雅黑" panose="020B0503020204020204" pitchFamily="34" charset="-122"/>
              <a:cs typeface="宋体" panose="02010600030101010101" pitchFamily="2" charset="-122"/>
            </a:endParaRPr>
          </a:p>
          <a:p>
            <a:pPr indent="0"/>
            <a:endParaRPr lang="zh-CN" altLang="en-US" sz="1600">
              <a:latin typeface="微软雅黑" panose="020B0503020204020204" pitchFamily="34" charset="-122"/>
              <a:ea typeface="微软雅黑" panose="020B0503020204020204" pitchFamily="34" charset="-122"/>
              <a:cs typeface="宋体" panose="02010600030101010101" pitchFamily="2" charset="-122"/>
            </a:endParaRP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可以根据需要的频道、分类、组织等自行选择搜索指定活动点击活动名称报名参加</a:t>
            </a:r>
          </a:p>
          <a:p>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299085" y="1837373"/>
            <a:ext cx="80137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校园部落中，可以显示学校所有的校园社团及组织。也可以通过频道、部门、院系、年级和分类自行选择加入。</a:t>
            </a:r>
          </a:p>
          <a:p>
            <a:pPr defTabSz="91440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pitchFamily="34" charset="0"/>
                <a:sym typeface="+mn-ea"/>
              </a:rPr>
              <a:t>部落活力排行榜：</a:t>
            </a:r>
          </a:p>
          <a:p>
            <a:pPr defTabSz="914400"/>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mn-ea"/>
              </a:rPr>
              <a:t>总部落排行榜显示全省高校最具活力的前十名，全校排行则显示各自学校的前十位；</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3489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5086350" y="457835"/>
            <a:ext cx="368427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endParaRPr lang="zh-CN" altLang="en-US" sz="2000">
              <a:latin typeface="微软雅黑" panose="020B0503020204020204" pitchFamily="34" charset="-122"/>
              <a:ea typeface="微软雅黑" panose="020B0503020204020204" pitchFamily="34" charset="-122"/>
            </a:endParaRPr>
          </a:p>
        </p:txBody>
      </p:sp>
      <p:sp>
        <p:nvSpPr>
          <p:cNvPr id="11" name="矩形 10"/>
          <p:cNvSpPr/>
          <p:nvPr/>
        </p:nvSpPr>
        <p:spPr>
          <a:xfrm>
            <a:off x="299720" y="1243330"/>
            <a:ext cx="2085975" cy="116840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校园部落</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0" descr="IMG_256"/>
          <p:cNvPicPr>
            <a:picLocks noChangeAspect="1"/>
          </p:cNvPicPr>
          <p:nvPr/>
        </p:nvPicPr>
        <p:blipFill>
          <a:blip r:embed="rId2"/>
          <a:stretch>
            <a:fillRect/>
          </a:stretch>
        </p:blipFill>
        <p:spPr>
          <a:xfrm>
            <a:off x="248603" y="2985453"/>
            <a:ext cx="8258175" cy="377888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54005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350345" y="2011471"/>
            <a:ext cx="4076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3489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11" name="矩形 10"/>
          <p:cNvSpPr/>
          <p:nvPr/>
        </p:nvSpPr>
        <p:spPr>
          <a:xfrm>
            <a:off x="299720" y="1310005"/>
            <a:ext cx="2630805" cy="116840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客户端登录</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矩形 11"/>
          <p:cNvSpPr/>
          <p:nvPr/>
        </p:nvSpPr>
        <p:spPr>
          <a:xfrm>
            <a:off x="4699345" y="517225"/>
            <a:ext cx="4571802" cy="1353185"/>
          </a:xfrm>
          <a:prstGeom prst="rect">
            <a:avLst/>
          </a:prstGeom>
        </p:spPr>
        <p:txBody>
          <a:bodyPr wrap="square">
            <a:spAutoFit/>
          </a:bodyPr>
          <a:lstStyle/>
          <a:p>
            <a:pPr lvl="0" fontAlgn="base">
              <a:spcBef>
                <a:spcPct val="0"/>
              </a:spcBef>
              <a:spcAft>
                <a:spcPct val="0"/>
              </a:spcAft>
            </a:pPr>
            <a:r>
              <a:rPr lang="zh-CN" altLang="en-US"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选择对应学校、输入学号和密码进行登陆</a:t>
            </a:r>
          </a:p>
          <a:p>
            <a:pPr lvl="0"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或使用手机号码登陆（此功能需绑定手机号后方可使用）  </a:t>
            </a:r>
          </a:p>
          <a:p>
            <a:pPr lvl="0"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也可用QQ 或者微信登陆，登陆后是游客账号，只能浏览app，如若参加活动需绑定PU账号。</a:t>
            </a:r>
          </a:p>
        </p:txBody>
      </p:sp>
      <p:sp>
        <p:nvSpPr>
          <p:cNvPr id="17" name="虚尾箭头 16"/>
          <p:cNvSpPr/>
          <p:nvPr/>
        </p:nvSpPr>
        <p:spPr>
          <a:xfrm>
            <a:off x="2650478" y="3933056"/>
            <a:ext cx="675914" cy="216024"/>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虚尾箭头 17"/>
          <p:cNvSpPr/>
          <p:nvPr/>
        </p:nvSpPr>
        <p:spPr>
          <a:xfrm>
            <a:off x="5824220" y="4003040"/>
            <a:ext cx="581025" cy="215900"/>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099" y="2146817"/>
            <a:ext cx="2382742" cy="4235986"/>
          </a:xfrm>
          <a:prstGeom prst="rect">
            <a:avLst/>
          </a:prstGeom>
        </p:spPr>
      </p:pic>
      <p:pic>
        <p:nvPicPr>
          <p:cNvPr id="4" name="图片 3"/>
          <p:cNvPicPr>
            <a:picLocks noChangeAspect="1"/>
          </p:cNvPicPr>
          <p:nvPr/>
        </p:nvPicPr>
        <p:blipFill>
          <a:blip r:embed="rId3"/>
          <a:stretch>
            <a:fillRect/>
          </a:stretch>
        </p:blipFill>
        <p:spPr>
          <a:xfrm>
            <a:off x="299720" y="2146935"/>
            <a:ext cx="2430145" cy="4200525"/>
          </a:xfrm>
          <a:prstGeom prst="rect">
            <a:avLst/>
          </a:prstGeom>
        </p:spPr>
      </p:pic>
      <p:pic>
        <p:nvPicPr>
          <p:cNvPr id="4098" name="Picture 2" descr="C:\Users\Administrator\AppData\Local\Temp\WeChat Files\9024517644191051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9107" y="2146817"/>
            <a:ext cx="2426379" cy="4315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3489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11" name="文本框 10"/>
          <p:cNvSpPr txBox="1"/>
          <p:nvPr/>
        </p:nvSpPr>
        <p:spPr>
          <a:xfrm>
            <a:off x="184785" y="1816735"/>
            <a:ext cx="3684270" cy="2738120"/>
          </a:xfrm>
          <a:prstGeom prst="rect">
            <a:avLst/>
          </a:prstGeom>
          <a:noFill/>
        </p:spPr>
        <p:txBody>
          <a:bodyPr wrap="square" rtlCol="0">
            <a:spAutoFit/>
          </a:bodyPr>
          <a:lstStyle/>
          <a:p>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系统通知：</a:t>
            </a:r>
          </a:p>
          <a:p>
            <a:r>
              <a:rPr lang="en-US" altLang="zh-CN" sz="1400">
                <a:latin typeface="微软雅黑" panose="020B0503020204020204" pitchFamily="34" charset="-122"/>
                <a:ea typeface="微软雅黑" panose="020B0503020204020204" pitchFamily="34" charset="-122"/>
              </a:rPr>
              <a:t>1.</a:t>
            </a:r>
            <a:r>
              <a:rPr lang="zh-CN" altLang="en-US" sz="1400">
                <a:latin typeface="微软雅黑" panose="020B0503020204020204" pitchFamily="34" charset="-122"/>
                <a:ea typeface="微软雅黑" panose="020B0503020204020204" pitchFamily="34" charset="-122"/>
              </a:rPr>
              <a:t>系统消息通知    </a:t>
            </a:r>
            <a:r>
              <a:rPr lang="en-US" altLang="zh-CN" sz="1400">
                <a:latin typeface="微软雅黑" panose="020B0503020204020204" pitchFamily="34" charset="-122"/>
                <a:ea typeface="微软雅黑" panose="020B0503020204020204" pitchFamily="34" charset="-122"/>
              </a:rPr>
              <a:t>2.</a:t>
            </a:r>
            <a:r>
              <a:rPr lang="zh-CN" altLang="en-US" sz="1400">
                <a:latin typeface="微软雅黑" panose="020B0503020204020204" pitchFamily="34" charset="-122"/>
                <a:ea typeface="微软雅黑" panose="020B0503020204020204" pitchFamily="34" charset="-122"/>
              </a:rPr>
              <a:t>校园通知</a:t>
            </a:r>
          </a:p>
          <a:p>
            <a:r>
              <a:rPr lang="en-US" altLang="zh-CN" sz="1400">
                <a:latin typeface="微软雅黑" panose="020B0503020204020204" pitchFamily="34" charset="-122"/>
                <a:ea typeface="微软雅黑" panose="020B0503020204020204" pitchFamily="34" charset="-122"/>
              </a:rPr>
              <a:t>3.PU</a:t>
            </a:r>
            <a:r>
              <a:rPr lang="zh-CN" altLang="en-US" sz="1400">
                <a:latin typeface="微软雅黑" panose="020B0503020204020204" pitchFamily="34" charset="-122"/>
                <a:ea typeface="微软雅黑" panose="020B0503020204020204" pitchFamily="34" charset="-122"/>
              </a:rPr>
              <a:t>公告             </a:t>
            </a:r>
            <a:r>
              <a:rPr lang="en-US" altLang="zh-CN" sz="1400">
                <a:latin typeface="微软雅黑" panose="020B0503020204020204" pitchFamily="34" charset="-122"/>
                <a:ea typeface="微软雅黑" panose="020B0503020204020204" pitchFamily="34" charset="-122"/>
              </a:rPr>
              <a:t>4.</a:t>
            </a:r>
            <a:r>
              <a:rPr lang="zh-CN" altLang="en-US" sz="1400">
                <a:latin typeface="微软雅黑" panose="020B0503020204020204" pitchFamily="34" charset="-122"/>
                <a:ea typeface="微软雅黑" panose="020B0503020204020204" pitchFamily="34" charset="-122"/>
              </a:rPr>
              <a:t>消息列表</a:t>
            </a:r>
          </a:p>
          <a:p>
            <a:endParaRPr lang="zh-CN" altLang="en-US" sz="1600">
              <a:latin typeface="微软雅黑" panose="020B0503020204020204" pitchFamily="34" charset="-122"/>
              <a:ea typeface="微软雅黑" panose="020B0503020204020204" pitchFamily="34" charset="-122"/>
            </a:endParaRPr>
          </a:p>
          <a:p>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扫一扫：</a:t>
            </a:r>
          </a:p>
          <a:p>
            <a:r>
              <a:rPr lang="en-US" altLang="zh-CN" sz="1400">
                <a:latin typeface="微软雅黑" panose="020B0503020204020204" pitchFamily="34" charset="-122"/>
                <a:ea typeface="微软雅黑" panose="020B0503020204020204" pitchFamily="34" charset="-122"/>
              </a:rPr>
              <a:t>1.无发起活动权限学生扫他人二维码关注好友。 </a:t>
            </a:r>
          </a:p>
          <a:p>
            <a:r>
              <a:rPr lang="en-US" altLang="zh-CN" sz="1400">
                <a:latin typeface="微软雅黑" panose="020B0503020204020204" pitchFamily="34" charset="-122"/>
                <a:ea typeface="微软雅黑" panose="020B0503020204020204" pitchFamily="34" charset="-122"/>
              </a:rPr>
              <a:t>2. 活动管理员还可帮助他人签到。</a:t>
            </a:r>
            <a:endPar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endPar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二维码：</a:t>
            </a:r>
          </a:p>
          <a:p>
            <a:pPr algn="l">
              <a:buNone/>
            </a:pPr>
            <a:r>
              <a:rPr lang="en-US" altLang="zh-CN" sz="1400">
                <a:latin typeface="微软雅黑" panose="020B0503020204020204" pitchFamily="34" charset="-122"/>
                <a:ea typeface="微软雅黑" panose="020B0503020204020204" pitchFamily="34" charset="-122"/>
              </a:rPr>
              <a:t>点击开是展示我的二维码，我的 UID，可以用这个二维码进行活动签到，互扫加好友。</a:t>
            </a:r>
          </a:p>
        </p:txBody>
      </p:sp>
      <p:sp>
        <p:nvSpPr>
          <p:cNvPr id="100" name="文本框 99"/>
          <p:cNvSpPr txBox="1"/>
          <p:nvPr/>
        </p:nvSpPr>
        <p:spPr>
          <a:xfrm>
            <a:off x="171450" y="4583430"/>
            <a:ext cx="3963670" cy="2676525"/>
          </a:xfrm>
          <a:prstGeom prst="rect">
            <a:avLst/>
          </a:prstGeom>
          <a:noFill/>
          <a:ln w="9525">
            <a:noFill/>
          </a:ln>
        </p:spPr>
        <p:txBody>
          <a:bodyPr wrap="square">
            <a:spAutoFit/>
          </a:bodyPr>
          <a:lstStyle/>
          <a:p>
            <a:pPr indent="0"/>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打卡：</a:t>
            </a:r>
          </a:p>
          <a:p>
            <a:pPr indent="0"/>
            <a:r>
              <a:rPr lang="zh-CN" altLang="en-US" sz="1400">
                <a:latin typeface="微软雅黑" panose="020B0503020204020204" pitchFamily="34" charset="-122"/>
                <a:ea typeface="微软雅黑" panose="020B0503020204020204" pitchFamily="34" charset="-122"/>
                <a:cs typeface="宋体" panose="02010600030101010101" pitchFamily="2" charset="-122"/>
              </a:rPr>
              <a:t>由有发起打卡活动权限的用户发起的任务，学生在规定时间规定地点需要打卡的活动。 </a:t>
            </a:r>
          </a:p>
          <a:p>
            <a:pPr indent="0"/>
            <a:endParaRPr lang="zh-CN" altLang="en-US" sz="1400">
              <a:latin typeface="微软雅黑" panose="020B0503020204020204" pitchFamily="34" charset="-122"/>
              <a:ea typeface="微软雅黑" panose="020B0503020204020204" pitchFamily="34" charset="-122"/>
              <a:cs typeface="宋体" panose="02010600030101010101" pitchFamily="2" charset="-122"/>
            </a:endParaRPr>
          </a:p>
          <a:p>
            <a:pPr indent="0"/>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学分申请：</a:t>
            </a:r>
          </a:p>
          <a:p>
            <a:pPr indent="0"/>
            <a:r>
              <a:rPr lang="zh-CN" altLang="en-US" sz="1400">
                <a:latin typeface="微软雅黑" panose="020B0503020204020204" pitchFamily="34" charset="-122"/>
                <a:ea typeface="微软雅黑" panose="020B0503020204020204" pitchFamily="34" charset="-122"/>
                <a:cs typeface="宋体" panose="02010600030101010101" pitchFamily="2" charset="-122"/>
              </a:rPr>
              <a:t>点击进行学分申请，或搜索查看自己已申请项。</a:t>
            </a:r>
          </a:p>
          <a:p>
            <a:pPr indent="0"/>
            <a:endParaRPr lang="zh-CN" altLang="en-US" sz="1400">
              <a:latin typeface="微软雅黑" panose="020B0503020204020204" pitchFamily="34" charset="-122"/>
              <a:ea typeface="微软雅黑" panose="020B0503020204020204" pitchFamily="34" charset="-122"/>
              <a:cs typeface="宋体" panose="02010600030101010101" pitchFamily="2" charset="-122"/>
            </a:endParaRPr>
          </a:p>
          <a:p>
            <a:pPr indent="0"/>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rPr>
              <a:t>更多应用：</a:t>
            </a:r>
            <a:endPar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a:p>
            <a:pPr indent="0"/>
            <a:r>
              <a:rPr lang="zh-CN" altLang="en-US" sz="1400">
                <a:latin typeface="微软雅黑" panose="020B0503020204020204" pitchFamily="34" charset="-122"/>
                <a:ea typeface="微软雅黑" panose="020B0503020204020204" pitchFamily="34" charset="-122"/>
                <a:sym typeface="+mn-ea"/>
              </a:rPr>
              <a:t>查看到活动发布，活动管理，德育分等多个小应用</a:t>
            </a:r>
            <a:endParaRPr lang="zh-CN" altLang="en-US" sz="1400">
              <a:latin typeface="微软雅黑" panose="020B0503020204020204" pitchFamily="34" charset="-122"/>
              <a:ea typeface="微软雅黑" panose="020B0503020204020204" pitchFamily="34" charset="-122"/>
            </a:endParaRPr>
          </a:p>
          <a:p>
            <a:pPr indent="0"/>
            <a:endParaRPr lang="zh-CN" altLang="en-US" sz="1400">
              <a:latin typeface="微软雅黑" panose="020B0503020204020204" pitchFamily="34" charset="-122"/>
              <a:ea typeface="微软雅黑" panose="020B0503020204020204" pitchFamily="34" charset="-122"/>
              <a:cs typeface="宋体" panose="02010600030101010101" pitchFamily="2" charset="-122"/>
            </a:endParaRPr>
          </a:p>
          <a:p>
            <a:pPr indent="0"/>
            <a:endPar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40" name="矩形 39"/>
          <p:cNvSpPr/>
          <p:nvPr/>
        </p:nvSpPr>
        <p:spPr>
          <a:xfrm>
            <a:off x="184785" y="1255395"/>
            <a:ext cx="2544445" cy="116840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客户端</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8" name="图片 7"/>
          <p:cNvPicPr>
            <a:picLocks noChangeAspect="1"/>
          </p:cNvPicPr>
          <p:nvPr/>
        </p:nvPicPr>
        <p:blipFill>
          <a:blip r:embed="rId2"/>
          <a:stretch>
            <a:fillRect/>
          </a:stretch>
        </p:blipFill>
        <p:spPr>
          <a:xfrm>
            <a:off x="4699635" y="1689735"/>
            <a:ext cx="3716020" cy="3727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11" name="矩形 10"/>
          <p:cNvSpPr/>
          <p:nvPr/>
        </p:nvSpPr>
        <p:spPr>
          <a:xfrm>
            <a:off x="299085" y="1165860"/>
            <a:ext cx="3486150" cy="89154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更多应用</a:t>
            </a:r>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5"/>
          <p:cNvPicPr>
            <a:picLocks noChangeAspect="1"/>
          </p:cNvPicPr>
          <p:nvPr/>
        </p:nvPicPr>
        <p:blipFill>
          <a:blip r:embed="rId2"/>
          <a:stretch>
            <a:fillRect/>
          </a:stretch>
        </p:blipFill>
        <p:spPr>
          <a:xfrm>
            <a:off x="5125720" y="4831080"/>
            <a:ext cx="3123565" cy="1828800"/>
          </a:xfrm>
          <a:prstGeom prst="rect">
            <a:avLst/>
          </a:prstGeom>
        </p:spPr>
      </p:pic>
      <p:pic>
        <p:nvPicPr>
          <p:cNvPr id="8" name="图片 7"/>
          <p:cNvPicPr>
            <a:picLocks noChangeAspect="1"/>
          </p:cNvPicPr>
          <p:nvPr/>
        </p:nvPicPr>
        <p:blipFill>
          <a:blip r:embed="rId3"/>
          <a:stretch>
            <a:fillRect/>
          </a:stretch>
        </p:blipFill>
        <p:spPr>
          <a:xfrm>
            <a:off x="5013960" y="1237615"/>
            <a:ext cx="3133090" cy="3142615"/>
          </a:xfrm>
          <a:prstGeom prst="rect">
            <a:avLst/>
          </a:prstGeom>
        </p:spPr>
      </p:pic>
      <p:sp>
        <p:nvSpPr>
          <p:cNvPr id="10" name="下箭头 9"/>
          <p:cNvSpPr/>
          <p:nvPr/>
        </p:nvSpPr>
        <p:spPr>
          <a:xfrm>
            <a:off x="7809865" y="4509135"/>
            <a:ext cx="143510" cy="28765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文本框 11"/>
          <p:cNvSpPr txBox="1"/>
          <p:nvPr/>
        </p:nvSpPr>
        <p:spPr>
          <a:xfrm>
            <a:off x="873760" y="1669415"/>
            <a:ext cx="3198495" cy="5246370"/>
          </a:xfrm>
          <a:prstGeom prst="rect">
            <a:avLst/>
          </a:prstGeom>
          <a:noFill/>
        </p:spPr>
        <p:txBody>
          <a:bodyPr wrap="square" rtlCol="0">
            <a:spAutoFit/>
          </a:bodyPr>
          <a:lstStyle/>
          <a:p>
            <a:r>
              <a:rPr lang="zh-CN" altLang="en-US" sz="1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全国活动：</a:t>
            </a:r>
          </a:p>
          <a:p>
            <a:r>
              <a:rPr lang="en-US" altLang="zh-CN" sz="1200" dirty="0" err="1">
                <a:latin typeface="微软雅黑" panose="020B0503020204020204" pitchFamily="34" charset="-122"/>
                <a:ea typeface="微软雅黑" panose="020B0503020204020204" pitchFamily="34" charset="-122"/>
              </a:rPr>
              <a:t>显示全国的活动，可按照活动榜单和学校进行筛选</a:t>
            </a:r>
            <a:r>
              <a:rPr lang="zh-CN" altLang="en-US" sz="1200" dirty="0">
                <a:latin typeface="微软雅黑" panose="020B0503020204020204" pitchFamily="34" charset="-122"/>
                <a:ea typeface="微软雅黑" panose="020B0503020204020204" pitchFamily="34" charset="-122"/>
              </a:rPr>
              <a:t>。</a:t>
            </a:r>
          </a:p>
          <a:p>
            <a:endParaRPr lang="zh-CN" altLang="en-US" sz="1200" dirty="0">
              <a:latin typeface="微软雅黑" panose="020B0503020204020204" pitchFamily="34" charset="-122"/>
              <a:ea typeface="微软雅黑" panose="020B0503020204020204" pitchFamily="34" charset="-122"/>
            </a:endParaRPr>
          </a:p>
          <a:p>
            <a:r>
              <a:rPr lang="zh-CN" altLang="en-US" sz="1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发布活动：</a:t>
            </a:r>
            <a:endParaRPr lang="zh-CN" altLang="en-US"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点击创建活动，</a:t>
            </a:r>
            <a:r>
              <a:rPr lang="en-US" altLang="zh-CN" sz="1200" dirty="0" err="1">
                <a:latin typeface="微软雅黑" panose="020B0503020204020204" pitchFamily="34" charset="-122"/>
                <a:ea typeface="微软雅黑" panose="020B0503020204020204" pitchFamily="34" charset="-122"/>
              </a:rPr>
              <a:t>只有社团负责人和学生干部有发起活动的权限</a:t>
            </a:r>
            <a:r>
              <a:rPr lang="zh-CN" altLang="en-US" sz="1200" dirty="0">
                <a:latin typeface="微软雅黑" panose="020B0503020204020204" pitchFamily="34" charset="-122"/>
                <a:ea typeface="微软雅黑" panose="020B0503020204020204" pitchFamily="34" charset="-122"/>
              </a:rPr>
              <a:t>。</a:t>
            </a:r>
          </a:p>
          <a:p>
            <a:endParaRPr lang="zh-CN" altLang="en-US" sz="1200" dirty="0">
              <a:latin typeface="微软雅黑" panose="020B0503020204020204" pitchFamily="34" charset="-122"/>
              <a:ea typeface="微软雅黑" panose="020B0503020204020204" pitchFamily="34" charset="-122"/>
            </a:endParaRPr>
          </a:p>
          <a:p>
            <a:r>
              <a:rPr lang="zh-CN" altLang="en-US" sz="1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活动管理：</a:t>
            </a:r>
            <a:endParaRPr lang="zh-CN" altLang="en-US" sz="1200" dirty="0">
              <a:latin typeface="微软雅黑" panose="020B0503020204020204" pitchFamily="34" charset="-122"/>
              <a:ea typeface="微软雅黑" panose="020B0503020204020204" pitchFamily="34" charset="-122"/>
            </a:endParaRPr>
          </a:p>
          <a:p>
            <a:r>
              <a:rPr lang="en-US" altLang="zh-CN" sz="1200" dirty="0" err="1">
                <a:latin typeface="微软雅黑" panose="020B0503020204020204" pitchFamily="34" charset="-122"/>
                <a:ea typeface="微软雅黑" panose="020B0503020204020204" pitchFamily="34" charset="-122"/>
              </a:rPr>
              <a:t>活动发起人可以对自己创建的活动进行管理</a:t>
            </a:r>
            <a:r>
              <a:rPr lang="zh-CN" altLang="en-US" sz="1200" dirty="0">
                <a:latin typeface="微软雅黑" panose="020B0503020204020204" pitchFamily="34" charset="-122"/>
                <a:ea typeface="微软雅黑" panose="020B0503020204020204" pitchFamily="34" charset="-122"/>
              </a:rPr>
              <a:t>，对活动成员进行管理。</a:t>
            </a:r>
          </a:p>
          <a:p>
            <a:endParaRPr lang="zh-CN" altLang="en-US" sz="1200" dirty="0">
              <a:latin typeface="微软雅黑" panose="020B0503020204020204" pitchFamily="34" charset="-122"/>
              <a:ea typeface="微软雅黑" panose="020B0503020204020204" pitchFamily="34" charset="-122"/>
            </a:endParaRPr>
          </a:p>
          <a:p>
            <a:r>
              <a:rPr lang="zh-CN" altLang="en-US" sz="1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活动初审、终审：</a:t>
            </a:r>
            <a:endParaRPr lang="zh-CN" altLang="en-US"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初审老师对活动进行初审，设置活动学分、积分、设置签到员人数，选择终审老师，通过审核，也可以驳回给发起人重新修改，驳回需要填写驳回理由，终审老师可进行与初审老师一样的操作，终审通过后活动会显示在前台，学生可以报名参加活动。</a:t>
            </a:r>
          </a:p>
          <a:p>
            <a:endParaRPr lang="zh-CN" altLang="en-US" sz="1200" dirty="0">
              <a:latin typeface="微软雅黑" panose="020B0503020204020204" pitchFamily="34" charset="-122"/>
              <a:ea typeface="微软雅黑" panose="020B0503020204020204" pitchFamily="34" charset="-122"/>
            </a:endParaRPr>
          </a:p>
          <a:p>
            <a:r>
              <a:rPr lang="zh-CN" altLang="en-US" sz="1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测评：</a:t>
            </a:r>
            <a:endParaRPr lang="zh-CN" altLang="en-US"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点击进行趣味或职业测评。</a:t>
            </a:r>
          </a:p>
          <a:p>
            <a:endParaRPr lang="zh-CN" altLang="en-US" sz="1200" dirty="0">
              <a:latin typeface="微软雅黑" panose="020B0503020204020204" pitchFamily="34" charset="-122"/>
              <a:ea typeface="微软雅黑" panose="020B0503020204020204" pitchFamily="34" charset="-122"/>
            </a:endParaRPr>
          </a:p>
          <a:p>
            <a:r>
              <a:rPr lang="zh-CN" altLang="en-US" sz="12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德育分、德育分管理：</a:t>
            </a:r>
            <a:endParaRPr lang="zh-CN" altLang="en-US"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用户可查看基础分和扣分项，拥有德育分管理权限的老师可以对参与活动的成员进行德育分管理。</a:t>
            </a:r>
          </a:p>
          <a:p>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11" name="矩形 10"/>
          <p:cNvSpPr/>
          <p:nvPr/>
        </p:nvSpPr>
        <p:spPr>
          <a:xfrm>
            <a:off x="-47625" y="1541145"/>
            <a:ext cx="3486150" cy="116840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客户端</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活动频道</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 name="图片 3"/>
          <p:cNvPicPr>
            <a:picLocks noChangeAspect="1"/>
          </p:cNvPicPr>
          <p:nvPr/>
        </p:nvPicPr>
        <p:blipFill>
          <a:blip r:embed="rId2"/>
          <a:stretch>
            <a:fillRect/>
          </a:stretch>
        </p:blipFill>
        <p:spPr>
          <a:xfrm>
            <a:off x="916940" y="3683000"/>
            <a:ext cx="3180715" cy="2742565"/>
          </a:xfrm>
          <a:prstGeom prst="rect">
            <a:avLst/>
          </a:prstGeom>
        </p:spPr>
      </p:pic>
      <p:pic>
        <p:nvPicPr>
          <p:cNvPr id="6" name="图片 5"/>
          <p:cNvPicPr>
            <a:picLocks noChangeAspect="1"/>
          </p:cNvPicPr>
          <p:nvPr/>
        </p:nvPicPr>
        <p:blipFill>
          <a:blip r:embed="rId3"/>
          <a:stretch>
            <a:fillRect/>
          </a:stretch>
        </p:blipFill>
        <p:spPr>
          <a:xfrm>
            <a:off x="5990590" y="1971675"/>
            <a:ext cx="2759710" cy="4453890"/>
          </a:xfrm>
          <a:prstGeom prst="rect">
            <a:avLst/>
          </a:prstGeom>
        </p:spPr>
      </p:pic>
      <p:sp>
        <p:nvSpPr>
          <p:cNvPr id="8" name="文本框 7"/>
          <p:cNvSpPr txBox="1"/>
          <p:nvPr/>
        </p:nvSpPr>
        <p:spPr>
          <a:xfrm>
            <a:off x="925830" y="2273935"/>
            <a:ext cx="4366260" cy="922020"/>
          </a:xfrm>
          <a:prstGeom prst="rect">
            <a:avLst/>
          </a:prstGeom>
          <a:noFill/>
        </p:spPr>
        <p:txBody>
          <a:bodyPr wrap="square" rtlCol="0">
            <a:spAutoFit/>
          </a:bodyPr>
          <a:lstStyle/>
          <a:p>
            <a:r>
              <a:rPr lang="zh-CN" altLang="en-US"/>
              <a:t>客户端首页点击</a:t>
            </a:r>
            <a:r>
              <a:rPr lang="en-US" altLang="zh-CN"/>
              <a:t>“</a:t>
            </a:r>
            <a:r>
              <a:rPr lang="zh-CN" altLang="en-US"/>
              <a:t>本校活动</a:t>
            </a:r>
            <a:r>
              <a:rPr lang="en-US" altLang="zh-CN"/>
              <a:t>”</a:t>
            </a:r>
            <a:r>
              <a:rPr lang="zh-CN" altLang="en-US"/>
              <a:t>，推荐本校的活动，可筛选本校的活动，点击后进入活动详情页。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4" name="矩形 3"/>
          <p:cNvSpPr/>
          <p:nvPr/>
        </p:nvSpPr>
        <p:spPr>
          <a:xfrm>
            <a:off x="167640" y="1541145"/>
            <a:ext cx="2085975" cy="116840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文本框 5"/>
          <p:cNvSpPr txBox="1"/>
          <p:nvPr/>
        </p:nvSpPr>
        <p:spPr>
          <a:xfrm>
            <a:off x="539750" y="1301750"/>
            <a:ext cx="4761865" cy="1445260"/>
          </a:xfrm>
          <a:prstGeom prst="rect">
            <a:avLst/>
          </a:prstGeom>
          <a:noFill/>
        </p:spPr>
        <p:txBody>
          <a:bodyPr wrap="square" rtlCol="0">
            <a:spAutoFit/>
          </a:bodyPr>
          <a:lstStyle/>
          <a:p>
            <a:r>
              <a:rPr lang="zh-CN" altLang="en-US"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全国活动：</a:t>
            </a:r>
          </a:p>
          <a:p>
            <a:endParaRPr lang="zh-CN" altLang="en-US" sz="2400" b="1">
              <a:latin typeface="微软雅黑" panose="020B0503020204020204" pitchFamily="34" charset="-122"/>
              <a:ea typeface="微软雅黑" panose="020B0503020204020204" pitchFamily="34" charset="-122"/>
            </a:endParaRPr>
          </a:p>
          <a:p>
            <a:r>
              <a:rPr lang="zh-CN" altLang="en-US"/>
              <a:t>显示全国的活动，可按照活动榜单和学校进行筛选</a:t>
            </a:r>
          </a:p>
        </p:txBody>
      </p:sp>
      <p:pic>
        <p:nvPicPr>
          <p:cNvPr id="8" name="图片 7"/>
          <p:cNvPicPr>
            <a:picLocks noChangeAspect="1"/>
          </p:cNvPicPr>
          <p:nvPr/>
        </p:nvPicPr>
        <p:blipFill>
          <a:blip r:embed="rId2"/>
          <a:stretch>
            <a:fillRect/>
          </a:stretch>
        </p:blipFill>
        <p:spPr>
          <a:xfrm>
            <a:off x="1844040" y="2538095"/>
            <a:ext cx="2513965" cy="4059555"/>
          </a:xfrm>
          <a:prstGeom prst="rect">
            <a:avLst/>
          </a:prstGeom>
        </p:spPr>
      </p:pic>
      <p:pic>
        <p:nvPicPr>
          <p:cNvPr id="10" name="图片 9"/>
          <p:cNvPicPr>
            <a:picLocks noChangeAspect="1"/>
          </p:cNvPicPr>
          <p:nvPr/>
        </p:nvPicPr>
        <p:blipFill>
          <a:blip r:embed="rId3"/>
          <a:stretch>
            <a:fillRect/>
          </a:stretch>
        </p:blipFill>
        <p:spPr>
          <a:xfrm>
            <a:off x="5301615" y="1324610"/>
            <a:ext cx="3303905" cy="51511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2" name="矩形 1"/>
          <p:cNvSpPr/>
          <p:nvPr/>
        </p:nvSpPr>
        <p:spPr>
          <a:xfrm>
            <a:off x="841538" y="1586570"/>
            <a:ext cx="3546475" cy="798830"/>
          </a:xfrm>
          <a:prstGeom prst="rect">
            <a:avLst/>
          </a:prstGeom>
        </p:spPr>
        <p:txBody>
          <a:bodyPr wrap="square">
            <a:spAutoFit/>
          </a:bodyPr>
          <a:lstStyle/>
          <a:p>
            <a:pPr algn="l"/>
            <a:r>
              <a:rPr lang="en-US" altLang="zh-CN" sz="2800" dirty="0">
                <a:latin typeface="微软雅黑" panose="020B0503020204020204" pitchFamily="34" charset="-122"/>
                <a:ea typeface="微软雅黑" panose="020B0503020204020204" pitchFamily="34" charset="-122"/>
              </a:rPr>
              <a:t> </a:t>
            </a:r>
            <a:r>
              <a:rPr lang="en-US"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6</a:t>
            </a:r>
            <a:r>
              <a:rPr lang="zh-CN" altLang="en-US"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客户端</a:t>
            </a:r>
            <a:r>
              <a:rPr lang="zh-CN" altLang="en-US"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活动详情</a:t>
            </a:r>
          </a:p>
          <a:p>
            <a:r>
              <a:rPr lang="en-US" altLang="zh-CN" dirty="0"/>
              <a:t> </a:t>
            </a: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文本框 3"/>
          <p:cNvSpPr txBox="1"/>
          <p:nvPr/>
        </p:nvSpPr>
        <p:spPr>
          <a:xfrm>
            <a:off x="1331640" y="2500776"/>
            <a:ext cx="2566272" cy="2800767"/>
          </a:xfrm>
          <a:prstGeom prst="rect">
            <a:avLst/>
          </a:prstGeom>
          <a:noFill/>
          <a:ln w="9525">
            <a:noFill/>
          </a:ln>
        </p:spPr>
        <p:txBody>
          <a:bodyPr wrap="square">
            <a:spAutoFit/>
          </a:bodyPr>
          <a:lstStyle/>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详情：</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页面展示活动详细内容和规则</a:t>
            </a:r>
          </a:p>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评论：</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展示这个活动的评论</a:t>
            </a:r>
          </a:p>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成员：</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显示活动的成员列表（可看是否签到以及设置签到员）</a:t>
            </a:r>
          </a:p>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现场：</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晒活动的现场图片</a:t>
            </a:r>
          </a:p>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报名：</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报名时点击报名，报名成功后，显示签到，如有签退要求显示签退</a:t>
            </a:r>
            <a:endParaRPr lang="zh-CN" altLang="en-US" sz="1600"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231191"/>
            <a:ext cx="2854922" cy="507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5" name="矩形 4"/>
          <p:cNvSpPr/>
          <p:nvPr/>
        </p:nvSpPr>
        <p:spPr>
          <a:xfrm>
            <a:off x="167639" y="1296670"/>
            <a:ext cx="6011545" cy="52322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7.</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活动签到</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定位签到（情况一）</a:t>
            </a:r>
            <a:endPar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文本框 1"/>
          <p:cNvSpPr txBox="1"/>
          <p:nvPr/>
        </p:nvSpPr>
        <p:spPr>
          <a:xfrm>
            <a:off x="539750" y="1971675"/>
            <a:ext cx="6322695" cy="645160"/>
          </a:xfrm>
          <a:prstGeom prst="rect">
            <a:avLst/>
          </a:prstGeom>
          <a:noFill/>
        </p:spPr>
        <p:txBody>
          <a:bodyPr wrap="square" rtlCol="0">
            <a:spAutoFit/>
          </a:bodyPr>
          <a:lstStyle/>
          <a:p>
            <a:r>
              <a:rPr lang="zh-CN" altLang="en-US"/>
              <a:t>到达签到范围，点击活动详情页的</a:t>
            </a:r>
            <a:r>
              <a:rPr lang="en-US" altLang="zh-CN"/>
              <a:t>“</a:t>
            </a:r>
            <a:r>
              <a:rPr lang="zh-CN" altLang="en-US"/>
              <a:t>签到</a:t>
            </a:r>
            <a:r>
              <a:rPr lang="en-US" altLang="zh-CN"/>
              <a:t>”</a:t>
            </a:r>
            <a:r>
              <a:rPr lang="zh-CN" altLang="en-US"/>
              <a:t>，进入活动打卡界面，点击绿色圆圈里的</a:t>
            </a:r>
            <a:r>
              <a:rPr lang="en-US" altLang="zh-CN"/>
              <a:t>“</a:t>
            </a:r>
            <a:r>
              <a:rPr lang="zh-CN" altLang="en-US"/>
              <a:t>签到</a:t>
            </a:r>
            <a:r>
              <a:rPr lang="en-US" altLang="zh-CN"/>
              <a:t>”</a:t>
            </a:r>
            <a:r>
              <a:rPr lang="zh-CN" altLang="en-US"/>
              <a:t>，进行定位签到。</a:t>
            </a:r>
          </a:p>
        </p:txBody>
      </p:sp>
      <p:pic>
        <p:nvPicPr>
          <p:cNvPr id="8" name="图片 7"/>
          <p:cNvPicPr>
            <a:picLocks noChangeAspect="1"/>
          </p:cNvPicPr>
          <p:nvPr/>
        </p:nvPicPr>
        <p:blipFill>
          <a:blip r:embed="rId2"/>
          <a:stretch>
            <a:fillRect/>
          </a:stretch>
        </p:blipFill>
        <p:spPr>
          <a:xfrm>
            <a:off x="3346450" y="2867660"/>
            <a:ext cx="2254250" cy="3647440"/>
          </a:xfrm>
          <a:prstGeom prst="rect">
            <a:avLst/>
          </a:prstGeom>
        </p:spPr>
      </p:pic>
      <p:pic>
        <p:nvPicPr>
          <p:cNvPr id="10" name="图片 9"/>
          <p:cNvPicPr>
            <a:picLocks noChangeAspect="1"/>
          </p:cNvPicPr>
          <p:nvPr/>
        </p:nvPicPr>
        <p:blipFill>
          <a:blip r:embed="rId3"/>
          <a:stretch>
            <a:fillRect/>
          </a:stretch>
        </p:blipFill>
        <p:spPr>
          <a:xfrm>
            <a:off x="6179185" y="2750185"/>
            <a:ext cx="2254885" cy="3622675"/>
          </a:xfrm>
          <a:prstGeom prst="rect">
            <a:avLst/>
          </a:prstGeom>
        </p:spPr>
      </p:pic>
      <p:pic>
        <p:nvPicPr>
          <p:cNvPr id="16" name="图片 15"/>
          <p:cNvPicPr>
            <a:picLocks noChangeAspect="1"/>
          </p:cNvPicPr>
          <p:nvPr/>
        </p:nvPicPr>
        <p:blipFill>
          <a:blip r:embed="rId4"/>
          <a:stretch>
            <a:fillRect/>
          </a:stretch>
        </p:blipFill>
        <p:spPr>
          <a:xfrm>
            <a:off x="774887" y="2621114"/>
            <a:ext cx="1988185" cy="34341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5" name="矩形 4"/>
          <p:cNvSpPr/>
          <p:nvPr/>
        </p:nvSpPr>
        <p:spPr>
          <a:xfrm>
            <a:off x="167640" y="1296670"/>
            <a:ext cx="6012180" cy="52197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活动签到</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定位签到（情况二）</a:t>
            </a:r>
            <a:endPar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文本框 1"/>
          <p:cNvSpPr txBox="1"/>
          <p:nvPr/>
        </p:nvSpPr>
        <p:spPr>
          <a:xfrm>
            <a:off x="539750" y="1971675"/>
            <a:ext cx="6322695" cy="922020"/>
          </a:xfrm>
          <a:prstGeom prst="rect">
            <a:avLst/>
          </a:prstGeom>
          <a:noFill/>
        </p:spPr>
        <p:txBody>
          <a:bodyPr wrap="square" rtlCol="0">
            <a:spAutoFit/>
          </a:bodyPr>
          <a:lstStyle/>
          <a:p>
            <a:r>
              <a:rPr lang="zh-CN" altLang="en-US"/>
              <a:t>进入活动打卡界面，如果由于网络等原因造成定位签到</a:t>
            </a:r>
            <a:r>
              <a:rPr lang="zh-CN" altLang="en-US">
                <a:solidFill>
                  <a:srgbClr val="FF0000"/>
                </a:solidFill>
              </a:rPr>
              <a:t>失败</a:t>
            </a:r>
            <a:r>
              <a:rPr lang="zh-CN" altLang="en-US"/>
              <a:t>，也可以点击</a:t>
            </a:r>
            <a:r>
              <a:rPr lang="en-US" altLang="zh-CN"/>
              <a:t>“</a:t>
            </a:r>
            <a:r>
              <a:rPr lang="zh-CN" altLang="en-US"/>
              <a:t>扫码签到</a:t>
            </a:r>
            <a:r>
              <a:rPr lang="en-US" altLang="zh-CN"/>
              <a:t>”</a:t>
            </a:r>
            <a:r>
              <a:rPr lang="zh-CN" altLang="en-US"/>
              <a:t>，把二维码展示给活动发起人手动扫码签到。</a:t>
            </a:r>
          </a:p>
        </p:txBody>
      </p:sp>
      <p:pic>
        <p:nvPicPr>
          <p:cNvPr id="11" name="图片 10"/>
          <p:cNvPicPr>
            <a:picLocks noChangeAspect="1"/>
          </p:cNvPicPr>
          <p:nvPr/>
        </p:nvPicPr>
        <p:blipFill>
          <a:blip r:embed="rId2"/>
          <a:stretch>
            <a:fillRect/>
          </a:stretch>
        </p:blipFill>
        <p:spPr>
          <a:xfrm>
            <a:off x="3880667" y="2964278"/>
            <a:ext cx="2317750" cy="3712210"/>
          </a:xfrm>
          <a:prstGeom prst="rect">
            <a:avLst/>
          </a:prstGeom>
        </p:spPr>
      </p:pic>
      <p:pic>
        <p:nvPicPr>
          <p:cNvPr id="16" name="图片 15"/>
          <p:cNvPicPr>
            <a:picLocks noChangeAspect="1"/>
          </p:cNvPicPr>
          <p:nvPr/>
        </p:nvPicPr>
        <p:blipFill>
          <a:blip r:embed="rId3"/>
          <a:stretch>
            <a:fillRect/>
          </a:stretch>
        </p:blipFill>
        <p:spPr>
          <a:xfrm>
            <a:off x="675632" y="2943028"/>
            <a:ext cx="2085320" cy="36019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29801" y="548679"/>
            <a:ext cx="5328592" cy="861774"/>
          </a:xfrm>
          <a:prstGeom prst="rect">
            <a:avLst/>
          </a:prstGeom>
        </p:spPr>
        <p:txBody>
          <a:bodyPr wrap="square">
            <a:spAutoFit/>
          </a:bodyPr>
          <a:lstStyle/>
          <a:p>
            <a:pPr algn="ctr"/>
            <a:r>
              <a:rPr lang="en-US" altLang="zh-CN" sz="3200" b="1" dirty="0">
                <a:latin typeface="微软雅黑" panose="020B0503020204020204" pitchFamily="34" charset="-122"/>
                <a:ea typeface="微软雅黑" panose="020B0503020204020204" pitchFamily="34" charset="-122"/>
              </a:rPr>
              <a:t>PU</a:t>
            </a:r>
            <a:r>
              <a:rPr lang="zh-CN" altLang="zh-CN" sz="3200" b="1" dirty="0">
                <a:latin typeface="微软雅黑" panose="020B0503020204020204" pitchFamily="34" charset="-122"/>
                <a:ea typeface="微软雅黑" panose="020B0503020204020204" pitchFamily="34" charset="-122"/>
              </a:rPr>
              <a:t>操作手册</a:t>
            </a:r>
            <a:br>
              <a:rPr lang="en-US" altLang="zh-CN" dirty="0"/>
            </a:br>
            <a:endParaRPr lang="zh-CN" altLang="en-US" dirty="0"/>
          </a:p>
        </p:txBody>
      </p:sp>
      <p:sp>
        <p:nvSpPr>
          <p:cNvPr id="5" name="矩形 4"/>
          <p:cNvSpPr/>
          <p:nvPr/>
        </p:nvSpPr>
        <p:spPr>
          <a:xfrm>
            <a:off x="899592" y="3973772"/>
            <a:ext cx="7920880" cy="1200329"/>
          </a:xfrm>
          <a:prstGeom prst="rect">
            <a:avLst/>
          </a:prstGeom>
        </p:spPr>
        <p:txBody>
          <a:bodyPr wrap="square">
            <a:spAutoFit/>
          </a:bodyPr>
          <a:lstStyle/>
          <a:p>
            <a:r>
              <a:rPr lang="en-US" altLang="zh-CN" b="1" dirty="0"/>
              <a:t>          </a:t>
            </a:r>
            <a:r>
              <a:rPr lang="en-US" altLang="zh-CN" b="1" dirty="0">
                <a:latin typeface="微软雅黑" panose="020B0503020204020204" pitchFamily="34" charset="-122"/>
                <a:ea typeface="微软雅黑" panose="020B0503020204020204" pitchFamily="34" charset="-122"/>
              </a:rPr>
              <a:t>PU</a:t>
            </a:r>
            <a:r>
              <a:rPr lang="zh-CN" altLang="en-US" b="1" dirty="0">
                <a:latin typeface="微软雅黑" panose="020B0503020204020204" pitchFamily="34" charset="-122"/>
                <a:ea typeface="微软雅黑" panose="020B0503020204020204" pitchFamily="34" charset="-122"/>
              </a:rPr>
              <a:t>安卓</a:t>
            </a:r>
            <a:r>
              <a:rPr lang="zh-CN" altLang="zh-CN" b="1" dirty="0">
                <a:latin typeface="微软雅黑" panose="020B0503020204020204" pitchFamily="34" charset="-122"/>
                <a:ea typeface="微软雅黑" panose="020B0503020204020204" pitchFamily="34" charset="-122"/>
              </a:rPr>
              <a:t>下载</a:t>
            </a:r>
            <a:r>
              <a:rPr lang="en-US" altLang="zh-CN"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PU</a:t>
            </a:r>
            <a:r>
              <a:rPr lang="zh-CN" altLang="en-US" b="1" dirty="0">
                <a:latin typeface="微软雅黑" panose="020B0503020204020204" pitchFamily="34" charset="-122"/>
                <a:ea typeface="微软雅黑" panose="020B0503020204020204" pitchFamily="34" charset="-122"/>
              </a:rPr>
              <a:t>苹果下载</a:t>
            </a:r>
            <a:r>
              <a:rPr lang="en-US" altLang="zh-CN" b="1" dirty="0">
                <a:latin typeface="微软雅黑" panose="020B0503020204020204" pitchFamily="34" charset="-122"/>
                <a:ea typeface="微软雅黑" panose="020B0503020204020204" pitchFamily="34" charset="-122"/>
              </a:rPr>
              <a:t>                    </a:t>
            </a:r>
            <a:endParaRPr lang="zh-CN" altLang="zh-CN" b="1" dirty="0">
              <a:latin typeface="微软雅黑" panose="020B0503020204020204" pitchFamily="34" charset="-122"/>
              <a:ea typeface="微软雅黑" panose="020B0503020204020204" pitchFamily="34" charset="-122"/>
            </a:endParaRPr>
          </a:p>
          <a:p>
            <a:r>
              <a:rPr lang="en-US" altLang="zh-CN" dirty="0"/>
              <a:t> </a:t>
            </a:r>
          </a:p>
          <a:p>
            <a:r>
              <a:rPr lang="en-US" altLang="zh-CN" dirty="0"/>
              <a:t>  PU</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Android</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download</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a:t>PU IPHONE download</a:t>
            </a:r>
            <a:br>
              <a:rPr lang="en-US" altLang="zh-CN" dirty="0"/>
            </a:br>
            <a:r>
              <a:rPr lang="en-US" altLang="zh-CN" dirty="0"/>
              <a:t> </a:t>
            </a:r>
            <a:endParaRPr lang="zh-CN" altLang="zh-CN" dirty="0"/>
          </a:p>
        </p:txBody>
      </p:sp>
      <p:sp>
        <p:nvSpPr>
          <p:cNvPr id="6" name="矩形 5"/>
          <p:cNvSpPr/>
          <p:nvPr/>
        </p:nvSpPr>
        <p:spPr>
          <a:xfrm>
            <a:off x="1043608" y="5300955"/>
            <a:ext cx="4572000" cy="1568450"/>
          </a:xfrm>
          <a:prstGeom prst="rect">
            <a:avLst/>
          </a:prstGeom>
        </p:spPr>
        <p:txBody>
          <a:bodyPr>
            <a:spAutoFit/>
          </a:bodyPr>
          <a:lstStyle/>
          <a:p>
            <a:r>
              <a:rPr lang="en-US" altLang="zh-CN" sz="1600" dirty="0">
                <a:latin typeface="微软雅黑" panose="020B0503020204020204" pitchFamily="34" charset="-122"/>
                <a:ea typeface="微软雅黑" panose="020B0503020204020204" pitchFamily="34" charset="-122"/>
              </a:rPr>
              <a:t>PU</a:t>
            </a:r>
            <a:r>
              <a:rPr lang="zh-CN" altLang="zh-CN" sz="1600" dirty="0">
                <a:latin typeface="微软雅黑" panose="020B0503020204020204" pitchFamily="34" charset="-122"/>
                <a:ea typeface="微软雅黑" panose="020B0503020204020204" pitchFamily="34" charset="-122"/>
              </a:rPr>
              <a:t>口袋</a:t>
            </a:r>
            <a:r>
              <a:rPr lang="zh-CN" altLang="en-US" sz="1600" dirty="0">
                <a:latin typeface="微软雅黑" panose="020B0503020204020204" pitchFamily="34" charset="-122"/>
                <a:ea typeface="微软雅黑" panose="020B0503020204020204" pitchFamily="34" charset="-122"/>
              </a:rPr>
              <a:t>校园</a:t>
            </a:r>
            <a:r>
              <a:rPr lang="zh-CN" altLang="zh-CN" sz="1600" dirty="0">
                <a:latin typeface="微软雅黑" panose="020B0503020204020204" pitchFamily="34" charset="-122"/>
                <a:ea typeface="微软雅黑" panose="020B0503020204020204" pitchFamily="34" charset="-122"/>
              </a:rPr>
              <a:t>地址：苏州市吴中区星湖街</a:t>
            </a:r>
            <a:r>
              <a:rPr lang="en-US" altLang="zh-CN" sz="1600" dirty="0">
                <a:latin typeface="微软雅黑" panose="020B0503020204020204" pitchFamily="34" charset="-122"/>
                <a:ea typeface="微软雅黑" panose="020B0503020204020204" pitchFamily="34" charset="-122"/>
              </a:rPr>
              <a:t>328</a:t>
            </a:r>
            <a:r>
              <a:rPr lang="zh-CN" altLang="zh-CN" sz="1600" dirty="0">
                <a:latin typeface="微软雅黑" panose="020B0503020204020204" pitchFamily="34" charset="-122"/>
                <a:ea typeface="微软雅黑" panose="020B0503020204020204" pitchFamily="34" charset="-122"/>
              </a:rPr>
              <a:t>号创意产业园</a:t>
            </a:r>
            <a:r>
              <a:rPr lang="en-US" altLang="zh-CN" sz="1600" dirty="0">
                <a:latin typeface="微软雅黑" panose="020B0503020204020204" pitchFamily="34" charset="-122"/>
                <a:ea typeface="微软雅黑" panose="020B0503020204020204" pitchFamily="34" charset="-122"/>
              </a:rPr>
              <a:t>4</a:t>
            </a:r>
            <a:r>
              <a:rPr lang="zh-CN" altLang="zh-CN" sz="1600" dirty="0">
                <a:latin typeface="微软雅黑" panose="020B0503020204020204" pitchFamily="34" charset="-122"/>
                <a:ea typeface="微软雅黑" panose="020B0503020204020204" pitchFamily="34" charset="-122"/>
              </a:rPr>
              <a:t>栋</a:t>
            </a:r>
            <a:r>
              <a:rPr lang="en-US" altLang="zh-CN" sz="1600" dirty="0">
                <a:latin typeface="微软雅黑" panose="020B0503020204020204" pitchFamily="34" charset="-122"/>
                <a:ea typeface="微软雅黑" panose="020B0503020204020204" pitchFamily="34" charset="-122"/>
              </a:rPr>
              <a:t>B103</a:t>
            </a:r>
            <a:r>
              <a:rPr lang="zh-CN" altLang="zh-CN" sz="1600" dirty="0">
                <a:latin typeface="微软雅黑" panose="020B0503020204020204" pitchFamily="34" charset="-122"/>
                <a:ea typeface="微软雅黑" panose="020B0503020204020204" pitchFamily="34" charset="-122"/>
              </a:rPr>
              <a:t>室</a:t>
            </a:r>
          </a:p>
          <a:p>
            <a:endParaRPr lang="zh-CN"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客服</a:t>
            </a:r>
            <a:r>
              <a:rPr lang="en-US" altLang="zh-CN" sz="1600" dirty="0" err="1">
                <a:latin typeface="微软雅黑" panose="020B0503020204020204" pitchFamily="34" charset="-122"/>
                <a:ea typeface="微软雅黑" panose="020B0503020204020204" pitchFamily="34" charset="-122"/>
              </a:rPr>
              <a:t>qq</a:t>
            </a:r>
            <a:r>
              <a:rPr lang="zh-CN" altLang="en-US" sz="1600" dirty="0">
                <a:latin typeface="微软雅黑" panose="020B0503020204020204" pitchFamily="34" charset="-122"/>
                <a:ea typeface="微软雅黑" panose="020B0503020204020204" pitchFamily="34" charset="-122"/>
              </a:rPr>
              <a:t>公众号</a:t>
            </a:r>
            <a:r>
              <a:rPr lang="zh-CN" altLang="zh-CN"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400 8788 593</a:t>
            </a:r>
          </a:p>
          <a:p>
            <a:r>
              <a:rPr lang="zh-CN" altLang="zh-CN" sz="1600" dirty="0">
                <a:latin typeface="微软雅黑" panose="020B0503020204020204" pitchFamily="34" charset="-122"/>
                <a:ea typeface="微软雅黑" panose="020B0503020204020204" pitchFamily="34" charset="-122"/>
              </a:rPr>
              <a:t>网址：</a:t>
            </a:r>
            <a:r>
              <a:rPr lang="en-US" altLang="zh-CN" sz="1600" dirty="0">
                <a:latin typeface="微软雅黑" panose="020B0503020204020204" pitchFamily="34" charset="-122"/>
                <a:ea typeface="微软雅黑" panose="020B0503020204020204" pitchFamily="34" charset="-122"/>
              </a:rPr>
              <a:t>www.tiangongwang.com</a:t>
            </a:r>
            <a:endParaRPr lang="zh-CN" altLang="zh-CN" sz="1600" dirty="0">
              <a:latin typeface="微软雅黑" panose="020B0503020204020204" pitchFamily="34" charset="-122"/>
              <a:ea typeface="微软雅黑" panose="020B0503020204020204" pitchFamily="34" charset="-122"/>
            </a:endParaRPr>
          </a:p>
          <a:p>
            <a:endParaRPr lang="zh-CN" altLang="zh-CN" sz="16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327150" y="2220595"/>
            <a:ext cx="1631950" cy="1609725"/>
          </a:xfrm>
          <a:prstGeom prst="rect">
            <a:avLst/>
          </a:prstGeom>
        </p:spPr>
      </p:pic>
      <p:pic>
        <p:nvPicPr>
          <p:cNvPr id="3" name="图片 2"/>
          <p:cNvPicPr>
            <a:picLocks noChangeAspect="1"/>
          </p:cNvPicPr>
          <p:nvPr/>
        </p:nvPicPr>
        <p:blipFill>
          <a:blip r:embed="rId3"/>
          <a:stretch>
            <a:fillRect/>
          </a:stretch>
        </p:blipFill>
        <p:spPr>
          <a:xfrm>
            <a:off x="4594097" y="2195195"/>
            <a:ext cx="1646555" cy="16351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5" name="矩形 4"/>
          <p:cNvSpPr/>
          <p:nvPr/>
        </p:nvSpPr>
        <p:spPr>
          <a:xfrm>
            <a:off x="167640" y="1397635"/>
            <a:ext cx="4836160" cy="52197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活动签到</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非定位签到</a:t>
            </a:r>
            <a:endPar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6" name="文本框 5"/>
          <p:cNvSpPr txBox="1"/>
          <p:nvPr/>
        </p:nvSpPr>
        <p:spPr>
          <a:xfrm>
            <a:off x="1610995" y="1982470"/>
            <a:ext cx="5080000" cy="583565"/>
          </a:xfrm>
          <a:prstGeom prst="rect">
            <a:avLst/>
          </a:prstGeom>
          <a:noFill/>
          <a:ln w="9525">
            <a:noFill/>
          </a:ln>
        </p:spPr>
        <p:txBody>
          <a:bodyPr>
            <a:spAutoFit/>
          </a:bodyPr>
          <a:lstStyle/>
          <a:p>
            <a:pPr indent="0"/>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报名活动的你出示自己的二维码给到活动发起者或活动签到员扫描即可签到签退</a:t>
            </a:r>
          </a:p>
        </p:txBody>
      </p:sp>
      <p:pic>
        <p:nvPicPr>
          <p:cNvPr id="116" name="图片 43"/>
          <p:cNvPicPr>
            <a:picLocks noChangeAspect="1"/>
          </p:cNvPicPr>
          <p:nvPr/>
        </p:nvPicPr>
        <p:blipFill>
          <a:blip r:embed="rId2"/>
          <a:stretch>
            <a:fillRect/>
          </a:stretch>
        </p:blipFill>
        <p:spPr>
          <a:xfrm>
            <a:off x="1150620" y="2605405"/>
            <a:ext cx="2489835" cy="4017010"/>
          </a:xfrm>
          <a:prstGeom prst="rect">
            <a:avLst/>
          </a:prstGeom>
          <a:noFill/>
          <a:ln w="9525">
            <a:noFill/>
          </a:ln>
        </p:spPr>
      </p:pic>
      <p:pic>
        <p:nvPicPr>
          <p:cNvPr id="117" name="图片 44"/>
          <p:cNvPicPr>
            <a:picLocks noChangeAspect="1"/>
          </p:cNvPicPr>
          <p:nvPr/>
        </p:nvPicPr>
        <p:blipFill>
          <a:blip r:embed="rId3"/>
          <a:stretch>
            <a:fillRect/>
          </a:stretch>
        </p:blipFill>
        <p:spPr>
          <a:xfrm>
            <a:off x="4669790" y="2506345"/>
            <a:ext cx="2642870" cy="431355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4" name="矩形 3"/>
          <p:cNvSpPr/>
          <p:nvPr/>
        </p:nvSpPr>
        <p:spPr>
          <a:xfrm>
            <a:off x="167640" y="1541145"/>
            <a:ext cx="2934970" cy="1168400"/>
          </a:xfrm>
          <a:prstGeom prst="rect">
            <a:avLst/>
          </a:prstGeom>
        </p:spPr>
        <p:txBody>
          <a:bodyPr wrap="square">
            <a:spAutoFit/>
          </a:bodyPr>
          <a:lstStyle/>
          <a:p>
            <a:r>
              <a:rPr 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8.</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值得看看</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集市</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37465" y="2125980"/>
            <a:ext cx="2548890" cy="3784600"/>
          </a:xfrm>
          <a:prstGeom prst="rect">
            <a:avLst/>
          </a:prstGeom>
          <a:noFill/>
          <a:ln w="9525">
            <a:noFill/>
          </a:ln>
        </p:spPr>
        <p:txBody>
          <a:bodyPr wrap="square">
            <a:spAutoFit/>
          </a:bodyPr>
          <a:lstStyle/>
          <a:p>
            <a:pPr indent="0"/>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集市：</a:t>
            </a: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是为个人或组织提供活动、聚会发布管理、参与功能的版块，亦具有活动、聚会的含义，社团、学生会、店铺方通过使用</a:t>
            </a:r>
            <a:r>
              <a:rPr lang="en-US" altLang="zh-CN" sz="1600">
                <a:latin typeface="微软雅黑" panose="020B0503020204020204" pitchFamily="34" charset="-122"/>
                <a:ea typeface="微软雅黑" panose="020B0503020204020204" pitchFamily="34" charset="-122"/>
                <a:cs typeface="宋体" panose="02010600030101010101" pitchFamily="2" charset="-122"/>
              </a:rPr>
              <a:t>PU</a:t>
            </a:r>
            <a:r>
              <a:rPr lang="zh-CN" altLang="en-US" sz="1600">
                <a:latin typeface="微软雅黑" panose="020B0503020204020204" pitchFamily="34" charset="-122"/>
                <a:ea typeface="微软雅黑" panose="020B0503020204020204" pitchFamily="34" charset="-122"/>
                <a:cs typeface="宋体" panose="02010600030101010101" pitchFamily="2" charset="-122"/>
              </a:rPr>
              <a:t>口袋校园沙龙平台发布的信息，形式包括但不限于活动、</a:t>
            </a:r>
            <a:r>
              <a:rPr lang="en-US" altLang="zh-CN" sz="1600">
                <a:latin typeface="微软雅黑" panose="020B0503020204020204" pitchFamily="34" charset="-122"/>
                <a:ea typeface="微软雅黑" panose="020B0503020204020204" pitchFamily="34" charset="-122"/>
                <a:cs typeface="Times New Roman" panose="02020603050405020304" pitchFamily="18" charset="0"/>
              </a:rPr>
              <a:t>DIY</a:t>
            </a:r>
            <a:r>
              <a:rPr lang="zh-CN" altLang="en-US" sz="1600">
                <a:latin typeface="微软雅黑" panose="020B0503020204020204" pitchFamily="34" charset="-122"/>
                <a:ea typeface="微软雅黑" panose="020B0503020204020204" pitchFamily="34" charset="-122"/>
                <a:cs typeface="宋体" panose="02010600030101010101" pitchFamily="2" charset="-122"/>
              </a:rPr>
              <a:t>、会议、培训、赛事、招聘、展览、公益等合法形式。可在沙龙板块购买</a:t>
            </a:r>
            <a:r>
              <a:rPr lang="en-US" altLang="zh-CN" sz="1600">
                <a:latin typeface="微软雅黑" panose="020B0503020204020204" pitchFamily="34" charset="-122"/>
                <a:ea typeface="微软雅黑" panose="020B0503020204020204" pitchFamily="34" charset="-122"/>
                <a:cs typeface="Times New Roman" panose="02020603050405020304" pitchFamily="18" charset="0"/>
              </a:rPr>
              <a:t>PU</a:t>
            </a:r>
            <a:r>
              <a:rPr lang="zh-CN" altLang="en-US" sz="1600">
                <a:latin typeface="微软雅黑" panose="020B0503020204020204" pitchFamily="34" charset="-122"/>
                <a:ea typeface="微软雅黑" panose="020B0503020204020204" pitchFamily="34" charset="-122"/>
                <a:cs typeface="宋体" panose="02010600030101010101" pitchFamily="2" charset="-122"/>
              </a:rPr>
              <a:t>带给大家的优质性价比的商品或者</a:t>
            </a:r>
            <a:r>
              <a:rPr lang="en-US" altLang="zh-CN" sz="1600">
                <a:latin typeface="微软雅黑" panose="020B0503020204020204" pitchFamily="34" charset="-122"/>
                <a:ea typeface="微软雅黑" panose="020B0503020204020204" pitchFamily="34" charset="-122"/>
                <a:cs typeface="Times New Roman" panose="02020603050405020304" pitchFamily="18" charset="0"/>
              </a:rPr>
              <a:t>PU</a:t>
            </a:r>
            <a:r>
              <a:rPr lang="zh-CN" altLang="en-US" sz="1600">
                <a:latin typeface="微软雅黑" panose="020B0503020204020204" pitchFamily="34" charset="-122"/>
                <a:ea typeface="微软雅黑" panose="020B0503020204020204" pitchFamily="34" charset="-122"/>
                <a:cs typeface="宋体" panose="02010600030101010101" pitchFamily="2" charset="-122"/>
              </a:rPr>
              <a:t>的周边物品。亦或者在</a:t>
            </a:r>
            <a:r>
              <a:rPr lang="en-US" altLang="zh-CN" sz="1600">
                <a:latin typeface="微软雅黑" panose="020B0503020204020204" pitchFamily="34" charset="-122"/>
                <a:ea typeface="微软雅黑" panose="020B0503020204020204" pitchFamily="34" charset="-122"/>
                <a:cs typeface="Times New Roman" panose="02020603050405020304" pitchFamily="18" charset="0"/>
              </a:rPr>
              <a:t>PU</a:t>
            </a:r>
            <a:r>
              <a:rPr lang="zh-CN" altLang="en-US" sz="1600">
                <a:latin typeface="微软雅黑" panose="020B0503020204020204" pitchFamily="34" charset="-122"/>
                <a:ea typeface="微软雅黑" panose="020B0503020204020204" pitchFamily="34" charset="-122"/>
                <a:cs typeface="宋体" panose="02010600030101010101" pitchFamily="2" charset="-122"/>
              </a:rPr>
              <a:t>上开店创业，获得你的大学第一桶金。</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032760" y="1411605"/>
            <a:ext cx="2865120" cy="4679315"/>
          </a:xfrm>
          <a:prstGeom prst="rect">
            <a:avLst/>
          </a:prstGeom>
        </p:spPr>
      </p:pic>
      <p:pic>
        <p:nvPicPr>
          <p:cNvPr id="8" name="图片 7"/>
          <p:cNvPicPr>
            <a:picLocks noChangeAspect="1"/>
          </p:cNvPicPr>
          <p:nvPr/>
        </p:nvPicPr>
        <p:blipFill>
          <a:blip r:embed="rId3"/>
          <a:stretch>
            <a:fillRect/>
          </a:stretch>
        </p:blipFill>
        <p:spPr>
          <a:xfrm>
            <a:off x="6130290" y="1602105"/>
            <a:ext cx="2760980" cy="44888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4" name="矩形 3"/>
          <p:cNvSpPr/>
          <p:nvPr/>
        </p:nvSpPr>
        <p:spPr>
          <a:xfrm>
            <a:off x="167640" y="1541145"/>
            <a:ext cx="3056890" cy="116840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9.</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值得看看</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培训</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324485" y="2343150"/>
            <a:ext cx="2188845" cy="3784600"/>
          </a:xfrm>
          <a:prstGeom prst="rect">
            <a:avLst/>
          </a:prstGeom>
          <a:noFill/>
          <a:ln w="9525">
            <a:noFill/>
          </a:ln>
        </p:spPr>
        <p:txBody>
          <a:bodyPr wrap="square">
            <a:spAutoFit/>
          </a:bodyPr>
          <a:lstStyle/>
          <a:p>
            <a:pPr indent="0"/>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培训：</a:t>
            </a:r>
          </a:p>
          <a:p>
            <a:pPr indent="0"/>
            <a:r>
              <a:rPr lang="zh-CN" altLang="en-US" sz="1600">
                <a:latin typeface="微软雅黑" panose="020B0503020204020204" pitchFamily="34" charset="-122"/>
                <a:ea typeface="微软雅黑" panose="020B0503020204020204" pitchFamily="34" charset="-122"/>
                <a:cs typeface="宋体" panose="02010600030101010101" pitchFamily="2" charset="-122"/>
              </a:rPr>
              <a:t>主要为学生提供海量、优质的课程，用户可以根据自身的学习程度，自主安排学习进度。</a:t>
            </a:r>
            <a:r>
              <a:rPr lang="en-US" altLang="zh-CN" sz="1600">
                <a:latin typeface="微软雅黑" panose="020B0503020204020204" pitchFamily="34" charset="-122"/>
                <a:ea typeface="微软雅黑" panose="020B0503020204020204" pitchFamily="34" charset="-122"/>
                <a:cs typeface="宋体" panose="02010600030101010101" pitchFamily="2" charset="-122"/>
              </a:rPr>
              <a:t>pu </a:t>
            </a:r>
            <a:r>
              <a:rPr lang="zh-CN" altLang="en-US" sz="1600">
                <a:latin typeface="微软雅黑" panose="020B0503020204020204" pitchFamily="34" charset="-122"/>
                <a:ea typeface="微软雅黑" panose="020B0503020204020204" pitchFamily="34" charset="-122"/>
                <a:cs typeface="宋体" panose="02010600030101010101" pitchFamily="2" charset="-122"/>
              </a:rPr>
              <a:t>培训课堂立足于实用性的要求，与多家教育、培训机构建立合作，课程数量已达</a:t>
            </a:r>
            <a:r>
              <a:rPr lang="en-US" altLang="zh-CN" sz="1600">
                <a:latin typeface="微软雅黑" panose="020B0503020204020204" pitchFamily="34" charset="-122"/>
                <a:ea typeface="微软雅黑" panose="020B0503020204020204" pitchFamily="34" charset="-122"/>
                <a:cs typeface="Times New Roman" panose="02020603050405020304" pitchFamily="18" charset="0"/>
              </a:rPr>
              <a:t>2000+</a:t>
            </a:r>
            <a:r>
              <a:rPr lang="zh-CN" altLang="en-US" sz="1600">
                <a:latin typeface="微软雅黑" panose="020B0503020204020204" pitchFamily="34" charset="-122"/>
                <a:ea typeface="微软雅黑" panose="020B0503020204020204" pitchFamily="34" charset="-122"/>
                <a:cs typeface="宋体" panose="02010600030101010101" pitchFamily="2" charset="-122"/>
              </a:rPr>
              <a:t>，课时总数超</a:t>
            </a:r>
            <a:r>
              <a:rPr lang="en-US" altLang="zh-CN" sz="1600">
                <a:latin typeface="微软雅黑" panose="020B0503020204020204" pitchFamily="34" charset="-122"/>
                <a:ea typeface="微软雅黑" panose="020B0503020204020204" pitchFamily="34" charset="-122"/>
                <a:cs typeface="Times New Roman" panose="02020603050405020304" pitchFamily="18" charset="0"/>
              </a:rPr>
              <a:t>30000,</a:t>
            </a:r>
            <a:r>
              <a:rPr lang="zh-CN" altLang="en-US" sz="1600">
                <a:latin typeface="微软雅黑" panose="020B0503020204020204" pitchFamily="34" charset="-122"/>
                <a:ea typeface="微软雅黑" panose="020B0503020204020204" pitchFamily="34" charset="-122"/>
                <a:cs typeface="宋体" panose="02010600030101010101" pitchFamily="2" charset="-122"/>
              </a:rPr>
              <a:t>涵盖摄影、唱歌、实用类、技能培训、互联网 </a:t>
            </a:r>
            <a:r>
              <a:rPr lang="en-US" altLang="zh-CN" sz="1600">
                <a:latin typeface="微软雅黑" panose="020B0503020204020204" pitchFamily="34" charset="-122"/>
                <a:ea typeface="微软雅黑" panose="020B0503020204020204" pitchFamily="34" charset="-122"/>
                <a:cs typeface="Times New Roman" panose="02020603050405020304" pitchFamily="18" charset="0"/>
              </a:rPr>
              <a:t>IT </a:t>
            </a:r>
            <a:r>
              <a:rPr lang="zh-CN" altLang="en-US" sz="1600">
                <a:latin typeface="微软雅黑" panose="020B0503020204020204" pitchFamily="34" charset="-122"/>
                <a:ea typeface="微软雅黑" panose="020B0503020204020204" pitchFamily="34" charset="-122"/>
                <a:cs typeface="宋体" panose="02010600030101010101" pitchFamily="2" charset="-122"/>
              </a:rPr>
              <a:t>类、职场技能、考试认证等十余大门类。</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143250" y="1566545"/>
            <a:ext cx="2857500" cy="4561205"/>
          </a:xfrm>
          <a:prstGeom prst="rect">
            <a:avLst/>
          </a:prstGeom>
        </p:spPr>
      </p:pic>
      <p:pic>
        <p:nvPicPr>
          <p:cNvPr id="6" name="图片 5"/>
          <p:cNvPicPr>
            <a:picLocks noChangeAspect="1"/>
          </p:cNvPicPr>
          <p:nvPr/>
        </p:nvPicPr>
        <p:blipFill>
          <a:blip r:embed="rId3"/>
          <a:stretch>
            <a:fillRect/>
          </a:stretch>
        </p:blipFill>
        <p:spPr>
          <a:xfrm>
            <a:off x="6216015" y="1541145"/>
            <a:ext cx="2790825" cy="44799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100" name="文本框 99"/>
          <p:cNvSpPr txBox="1"/>
          <p:nvPr/>
        </p:nvSpPr>
        <p:spPr>
          <a:xfrm>
            <a:off x="1400810" y="1991360"/>
            <a:ext cx="6221095" cy="583565"/>
          </a:xfrm>
          <a:prstGeom prst="rect">
            <a:avLst/>
          </a:prstGeom>
          <a:noFill/>
          <a:ln w="9525">
            <a:noFill/>
          </a:ln>
        </p:spPr>
        <p:txBody>
          <a:bodyPr wrap="square">
            <a:spAutoFit/>
          </a:bodyPr>
          <a:lstStyle/>
          <a:p>
            <a:pPr indent="0"/>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兴趣好文：</a:t>
            </a:r>
          </a:p>
          <a:p>
            <a:pPr indent="0"/>
            <a:r>
              <a:rPr lang="zh-CN" altLang="en-US" sz="1600">
                <a:latin typeface="微软雅黑" panose="020B0503020204020204" pitchFamily="34" charset="-122"/>
                <a:ea typeface="微软雅黑" panose="020B0503020204020204" pitchFamily="34" charset="-122"/>
              </a:rPr>
              <a:t>每日推送好文，学生可以选择自己喜欢的主题选择阅读</a:t>
            </a:r>
          </a:p>
        </p:txBody>
      </p:sp>
      <p:sp>
        <p:nvSpPr>
          <p:cNvPr id="4" name="矩形 3"/>
          <p:cNvSpPr/>
          <p:nvPr/>
        </p:nvSpPr>
        <p:spPr>
          <a:xfrm>
            <a:off x="450850" y="1406525"/>
            <a:ext cx="2684780" cy="52197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10.</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高校头条</a:t>
            </a: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a:picLocks noChangeAspect="1"/>
          </p:cNvPicPr>
          <p:nvPr/>
        </p:nvPicPr>
        <p:blipFill>
          <a:blip r:embed="rId2"/>
          <a:stretch>
            <a:fillRect/>
          </a:stretch>
        </p:blipFill>
        <p:spPr>
          <a:xfrm>
            <a:off x="1322705" y="2574925"/>
            <a:ext cx="2496185" cy="4050665"/>
          </a:xfrm>
          <a:prstGeom prst="rect">
            <a:avLst/>
          </a:prstGeom>
        </p:spPr>
      </p:pic>
      <p:pic>
        <p:nvPicPr>
          <p:cNvPr id="6" name="图片 27"/>
          <p:cNvPicPr>
            <a:picLocks noChangeAspect="1"/>
          </p:cNvPicPr>
          <p:nvPr/>
        </p:nvPicPr>
        <p:blipFill>
          <a:blip r:embed="rId3"/>
          <a:stretch>
            <a:fillRect/>
          </a:stretch>
        </p:blipFill>
        <p:spPr>
          <a:xfrm>
            <a:off x="4980940" y="2574925"/>
            <a:ext cx="2381250" cy="387858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4" name="矩形 3"/>
          <p:cNvSpPr/>
          <p:nvPr/>
        </p:nvSpPr>
        <p:spPr>
          <a:xfrm>
            <a:off x="471805" y="1383030"/>
            <a:ext cx="2085975" cy="52197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11.</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简历</a:t>
            </a: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18" name="图片 19"/>
          <p:cNvPicPr>
            <a:picLocks noChangeAspect="1"/>
          </p:cNvPicPr>
          <p:nvPr/>
        </p:nvPicPr>
        <p:blipFill>
          <a:blip r:embed="rId2"/>
          <a:stretch>
            <a:fillRect/>
          </a:stretch>
        </p:blipFill>
        <p:spPr>
          <a:xfrm>
            <a:off x="6310630" y="1905000"/>
            <a:ext cx="2559685" cy="4128770"/>
          </a:xfrm>
          <a:prstGeom prst="rect">
            <a:avLst/>
          </a:prstGeom>
          <a:noFill/>
          <a:ln w="9525">
            <a:noFill/>
          </a:ln>
        </p:spPr>
      </p:pic>
      <p:sp>
        <p:nvSpPr>
          <p:cNvPr id="2" name="文本框 1"/>
          <p:cNvSpPr txBox="1"/>
          <p:nvPr/>
        </p:nvSpPr>
        <p:spPr>
          <a:xfrm>
            <a:off x="299720" y="2409825"/>
            <a:ext cx="2806700" cy="3353435"/>
          </a:xfrm>
          <a:prstGeom prst="rect">
            <a:avLst/>
          </a:prstGeom>
          <a:noFill/>
        </p:spPr>
        <p:txBody>
          <a:bodyPr wrap="square" rtlCol="0">
            <a:spAutoFit/>
          </a:bodyPr>
          <a:lstStyle/>
          <a:p>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我的简历：</a:t>
            </a:r>
            <a:r>
              <a:rPr lang="zh-CN" altLang="en-US" sz="1600">
                <a:latin typeface="微软雅黑" panose="020B0503020204020204" pitchFamily="34" charset="-122"/>
                <a:ea typeface="微软雅黑" panose="020B0503020204020204" pitchFamily="34" charset="-122"/>
              </a:rPr>
              <a:t>修改编辑自己的简历</a:t>
            </a:r>
          </a:p>
          <a:p>
            <a:endParaRPr lang="zh-CN" altLang="en-US" sz="1600"/>
          </a:p>
          <a:p>
            <a:pPr algn="l"/>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我的收藏：</a:t>
            </a:r>
            <a:r>
              <a:rPr lang="zh-CN" altLang="en-US" sz="1600">
                <a:latin typeface="微软雅黑" panose="020B0503020204020204" pitchFamily="34" charset="-122"/>
                <a:ea typeface="微软雅黑" panose="020B0503020204020204" pitchFamily="34" charset="-122"/>
              </a:rPr>
              <a:t>查看我收藏的企业招聘信息</a:t>
            </a:r>
          </a:p>
          <a:p>
            <a:endParaRPr lang="zh-CN" altLang="en-US" sz="1600"/>
          </a:p>
          <a:p>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投递管理：</a:t>
            </a:r>
            <a:r>
              <a:rPr lang="zh-CN" altLang="en-US" sz="1600">
                <a:latin typeface="微软雅黑" panose="020B0503020204020204" pitchFamily="34" charset="-122"/>
                <a:ea typeface="微软雅黑" panose="020B0503020204020204" pitchFamily="34" charset="-122"/>
              </a:rPr>
              <a:t>管理查看已投简</a:t>
            </a:r>
            <a:r>
              <a:rPr lang="zh-CN" altLang="en-US" sz="1600"/>
              <a:t>历</a:t>
            </a:r>
          </a:p>
          <a:p>
            <a:endParaRPr lang="zh-CN" altLang="en-US" sz="1600"/>
          </a:p>
          <a:p>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通知中心：</a:t>
            </a:r>
            <a:r>
              <a:rPr lang="zh-CN" altLang="en-US" sz="1600">
                <a:latin typeface="微软雅黑" panose="020B0503020204020204" pitchFamily="34" charset="-122"/>
                <a:ea typeface="微软雅黑" panose="020B0503020204020204" pitchFamily="34" charset="-122"/>
              </a:rPr>
              <a:t>查看简历或职位申请的相关消息推送</a:t>
            </a:r>
          </a:p>
          <a:p>
            <a:endParaRPr lang="zh-CN" altLang="en-US"/>
          </a:p>
          <a:p>
            <a:endParaRPr lang="zh-CN" altLang="en-US"/>
          </a:p>
        </p:txBody>
      </p:sp>
      <p:pic>
        <p:nvPicPr>
          <p:cNvPr id="6" name="图片 5"/>
          <p:cNvPicPr>
            <a:picLocks noChangeAspect="1"/>
          </p:cNvPicPr>
          <p:nvPr/>
        </p:nvPicPr>
        <p:blipFill>
          <a:blip r:embed="rId3"/>
          <a:stretch>
            <a:fillRect/>
          </a:stretch>
        </p:blipFill>
        <p:spPr>
          <a:xfrm>
            <a:off x="3416935" y="1248410"/>
            <a:ext cx="2310765" cy="2526665"/>
          </a:xfrm>
          <a:prstGeom prst="rect">
            <a:avLst/>
          </a:prstGeom>
        </p:spPr>
      </p:pic>
      <p:pic>
        <p:nvPicPr>
          <p:cNvPr id="8" name="图片 7"/>
          <p:cNvPicPr>
            <a:picLocks noChangeAspect="1"/>
          </p:cNvPicPr>
          <p:nvPr/>
        </p:nvPicPr>
        <p:blipFill>
          <a:blip r:embed="rId4"/>
          <a:stretch>
            <a:fillRect/>
          </a:stretch>
        </p:blipFill>
        <p:spPr>
          <a:xfrm>
            <a:off x="3477895" y="4077335"/>
            <a:ext cx="2400300" cy="2721610"/>
          </a:xfrm>
          <a:prstGeom prst="rect">
            <a:avLst/>
          </a:prstGeom>
        </p:spPr>
      </p:pic>
      <p:sp>
        <p:nvSpPr>
          <p:cNvPr id="10" name="下箭头 9"/>
          <p:cNvSpPr/>
          <p:nvPr/>
        </p:nvSpPr>
        <p:spPr>
          <a:xfrm>
            <a:off x="4640580" y="3861435"/>
            <a:ext cx="75565" cy="2159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右箭头 10"/>
          <p:cNvSpPr/>
          <p:nvPr/>
        </p:nvSpPr>
        <p:spPr>
          <a:xfrm>
            <a:off x="5940425" y="4797425"/>
            <a:ext cx="287655" cy="7556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4" name="矩形 3"/>
          <p:cNvSpPr/>
          <p:nvPr/>
        </p:nvSpPr>
        <p:spPr>
          <a:xfrm>
            <a:off x="421640" y="1338580"/>
            <a:ext cx="3341622" cy="52322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12.</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本校活动</a:t>
            </a: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文本框 9"/>
          <p:cNvSpPr txBox="1"/>
          <p:nvPr/>
        </p:nvSpPr>
        <p:spPr>
          <a:xfrm>
            <a:off x="4427984" y="2708920"/>
            <a:ext cx="3131552" cy="2031325"/>
          </a:xfrm>
          <a:prstGeom prst="rect">
            <a:avLst/>
          </a:prstGeom>
          <a:noFill/>
        </p:spPr>
        <p:txBody>
          <a:bodyPr wrap="square" rtlCol="0">
            <a:spAutoFit/>
          </a:bodyPr>
          <a:lstStyle/>
          <a:p>
            <a:r>
              <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搜索：</a:t>
            </a:r>
            <a:r>
              <a:rPr lang="zh-CN" altLang="en-US" sz="14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搜索本校内的所有活动</a:t>
            </a:r>
            <a:endParaRPr lang="zh-CN" altLang="en-US" sz="1400" dirty="0">
              <a:latin typeface="微软雅黑" panose="020B0503020204020204" pitchFamily="34" charset="-122"/>
              <a:ea typeface="微软雅黑" panose="020B0503020204020204" pitchFamily="34" charset="-122"/>
            </a:endParaRPr>
          </a:p>
          <a:p>
            <a:r>
              <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首页图片：</a:t>
            </a:r>
            <a:r>
              <a:rPr lang="zh-CN" altLang="en-US" sz="14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可以在后台全局配置里面上传顶图图片</a:t>
            </a:r>
            <a:endParaRPr lang="en-US" altLang="zh-CN" sz="14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筛选：</a:t>
            </a:r>
            <a:r>
              <a:rPr lang="zh-CN" altLang="en-US" sz="1400" dirty="0">
                <a:latin typeface="微软雅黑" panose="020B0503020204020204" pitchFamily="34" charset="-122"/>
                <a:ea typeface="微软雅黑" panose="020B0503020204020204" pitchFamily="34" charset="-122"/>
                <a:cs typeface="宋体" panose="02010600030101010101" pitchFamily="2" charset="-122"/>
              </a:rPr>
              <a:t>可以通过分类、归属组织、以及排序来查找本校的活动。</a:t>
            </a:r>
            <a:endParaRPr lang="en-US" altLang="zh-CN" sz="1400" dirty="0">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分类：</a:t>
            </a:r>
            <a:r>
              <a:rPr lang="zh-CN" altLang="en-US" sz="14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可以通过学校设置的活动分类筛选</a:t>
            </a:r>
            <a:endParaRPr lang="en-US" altLang="zh-CN" sz="14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r>
              <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归属组织：</a:t>
            </a:r>
            <a:r>
              <a:rPr lang="zh-CN" altLang="en-US" sz="14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归属组织、院系列表</a:t>
            </a:r>
            <a:endParaRPr lang="en-US" altLang="zh-CN" sz="14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r>
              <a:rPr lang="zh-CN" altLang="en-US" sz="1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排序：</a:t>
            </a:r>
            <a:r>
              <a:rPr lang="zh-CN" altLang="en-US" sz="14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即将开始、最热排序</a:t>
            </a:r>
            <a:endParaRPr lang="zh-CN" altLang="en-US" sz="1400" dirty="0">
              <a:latin typeface="微软雅黑" panose="020B0503020204020204" pitchFamily="34" charset="-122"/>
              <a:ea typeface="微软雅黑" panose="020B0503020204020204" pitchFamily="34" charset="-122"/>
            </a:endParaRPr>
          </a:p>
        </p:txBody>
      </p:sp>
      <p:pic>
        <p:nvPicPr>
          <p:cNvPr id="5122" name="Picture 2" descr="C:\Users\Administrator\AppData\Local\Temp\WeChat Files\683821205127924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052" y="1981432"/>
            <a:ext cx="2656565"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83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4" name="矩形 3"/>
          <p:cNvSpPr/>
          <p:nvPr/>
        </p:nvSpPr>
        <p:spPr>
          <a:xfrm>
            <a:off x="421640" y="1338580"/>
            <a:ext cx="2085975" cy="52197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13.</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互动</a:t>
            </a:r>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a:picLocks noChangeAspect="1"/>
          </p:cNvPicPr>
          <p:nvPr/>
        </p:nvPicPr>
        <p:blipFill>
          <a:blip r:embed="rId2"/>
          <a:stretch>
            <a:fillRect/>
          </a:stretch>
        </p:blipFill>
        <p:spPr>
          <a:xfrm>
            <a:off x="5839460" y="2825115"/>
            <a:ext cx="2392045" cy="3873500"/>
          </a:xfrm>
          <a:prstGeom prst="rect">
            <a:avLst/>
          </a:prstGeom>
        </p:spPr>
      </p:pic>
      <p:pic>
        <p:nvPicPr>
          <p:cNvPr id="6" name="图片 5"/>
          <p:cNvPicPr>
            <a:picLocks noChangeAspect="1"/>
          </p:cNvPicPr>
          <p:nvPr/>
        </p:nvPicPr>
        <p:blipFill>
          <a:blip r:embed="rId3"/>
          <a:stretch>
            <a:fillRect/>
          </a:stretch>
        </p:blipFill>
        <p:spPr>
          <a:xfrm>
            <a:off x="299720" y="2777490"/>
            <a:ext cx="2289810" cy="3785870"/>
          </a:xfrm>
          <a:prstGeom prst="rect">
            <a:avLst/>
          </a:prstGeom>
        </p:spPr>
      </p:pic>
      <p:pic>
        <p:nvPicPr>
          <p:cNvPr id="8" name="图片 7"/>
          <p:cNvPicPr>
            <a:picLocks noChangeAspect="1"/>
          </p:cNvPicPr>
          <p:nvPr/>
        </p:nvPicPr>
        <p:blipFill>
          <a:blip r:embed="rId4"/>
          <a:stretch>
            <a:fillRect/>
          </a:stretch>
        </p:blipFill>
        <p:spPr>
          <a:xfrm>
            <a:off x="3034665" y="2778760"/>
            <a:ext cx="2359660" cy="3856990"/>
          </a:xfrm>
          <a:prstGeom prst="rect">
            <a:avLst/>
          </a:prstGeom>
        </p:spPr>
      </p:pic>
      <p:sp>
        <p:nvSpPr>
          <p:cNvPr id="10" name="文本框 9"/>
          <p:cNvSpPr txBox="1"/>
          <p:nvPr/>
        </p:nvSpPr>
        <p:spPr>
          <a:xfrm>
            <a:off x="774700" y="1825625"/>
            <a:ext cx="6560820" cy="953135"/>
          </a:xfrm>
          <a:prstGeom prst="rect">
            <a:avLst/>
          </a:prstGeom>
          <a:noFill/>
        </p:spPr>
        <p:txBody>
          <a:bodyPr wrap="square" rtlCol="0">
            <a:spAutoFit/>
          </a:bodyPr>
          <a:lstStyle/>
          <a:p>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热门活动：</a:t>
            </a:r>
            <a:r>
              <a:rPr lang="zh-CN" altLang="en-US" sz="1400">
                <a:latin typeface="微软雅黑" panose="020B0503020204020204" pitchFamily="34" charset="-122"/>
                <a:ea typeface="微软雅黑" panose="020B0503020204020204" pitchFamily="34" charset="-122"/>
              </a:rPr>
              <a:t>全国 、省级 、市级或PU的活动推荐位。</a:t>
            </a:r>
          </a:p>
          <a:p>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话题广场：</a:t>
            </a:r>
            <a:r>
              <a:rPr lang="zh-CN" altLang="en-US" sz="1400">
                <a:latin typeface="微软雅黑" panose="020B0503020204020204" pitchFamily="34" charset="-122"/>
                <a:ea typeface="微软雅黑" panose="020B0503020204020204" pitchFamily="34" charset="-122"/>
              </a:rPr>
              <a:t>主题话题推荐的罗列，点击某一话题可以进行话题互动</a:t>
            </a:r>
          </a:p>
          <a:p>
            <a:r>
              <a:rPr lang="zh-CN" altLang="en-US" sz="14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动态：</a:t>
            </a:r>
            <a:r>
              <a:rPr lang="zh-CN" altLang="en-US" sz="1400">
                <a:latin typeface="微软雅黑" panose="020B0503020204020204" pitchFamily="34" charset="-122"/>
                <a:ea typeface="微软雅黑" panose="020B0503020204020204" pitchFamily="34" charset="-122"/>
              </a:rPr>
              <a:t>话题微博列表展示，点击可进话题详情，有加好友，收藏，点赞，评论，举报的功能。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3075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56" name="文本框 55"/>
          <p:cNvSpPr txBox="1"/>
          <p:nvPr/>
        </p:nvSpPr>
        <p:spPr>
          <a:xfrm>
            <a:off x="6973368" y="5342607"/>
            <a:ext cx="1460368" cy="507831"/>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这位同学你的加入理由很充分，不知道副社长这个职位你满意否？</a:t>
            </a:r>
          </a:p>
        </p:txBody>
      </p:sp>
      <p:sp>
        <p:nvSpPr>
          <p:cNvPr id="4" name="矩形 3"/>
          <p:cNvSpPr/>
          <p:nvPr/>
        </p:nvSpPr>
        <p:spPr>
          <a:xfrm>
            <a:off x="175260" y="1406525"/>
            <a:ext cx="3700145" cy="1168400"/>
          </a:xfrm>
          <a:prstGeom prst="rect">
            <a:avLst/>
          </a:prstGeom>
        </p:spPr>
        <p:txBody>
          <a:bodyPr wrap="square">
            <a:spAutoFit/>
          </a:bodyPr>
          <a:lstStyle/>
          <a:p>
            <a:r>
              <a:rPr lang="en-US" altLang="zh-CN" sz="2800" dirty="0">
                <a:latin typeface="微软雅黑" panose="020B0503020204020204" pitchFamily="34" charset="-122"/>
                <a:ea typeface="微软雅黑" panose="020B0503020204020204" pitchFamily="34" charset="-122"/>
              </a:rPr>
              <a:t> </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14</a:t>
            </a:r>
            <a:r>
              <a:rPr 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客户端</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我的设置</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175260" y="2132012"/>
            <a:ext cx="5080000" cy="1814830"/>
          </a:xfrm>
          <a:prstGeom prst="rect">
            <a:avLst/>
          </a:prstGeom>
          <a:noFill/>
          <a:ln w="9525">
            <a:noFill/>
          </a:ln>
        </p:spPr>
        <p:txBody>
          <a:bodyPr>
            <a:spAutoFit/>
          </a:bodyPr>
          <a:lstStyle/>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设置：</a:t>
            </a:r>
            <a:r>
              <a:rPr lang="en-US" altLang="zh-CN" sz="1600" dirty="0" err="1">
                <a:latin typeface="微软雅黑" panose="020B0503020204020204" pitchFamily="34" charset="-122"/>
                <a:ea typeface="微软雅黑" panose="020B0503020204020204" pitchFamily="34" charset="-122"/>
              </a:rPr>
              <a:t>个人资料、修改密码、绑定手机、清除缓存</a:t>
            </a:r>
            <a:r>
              <a:rPr lang="zh-CN" altLang="en-US" sz="1600" dirty="0">
                <a:latin typeface="微软雅黑" panose="020B0503020204020204" pitchFamily="34" charset="-122"/>
                <a:ea typeface="微软雅黑" panose="020B0503020204020204" pitchFamily="34" charset="-122"/>
              </a:rPr>
              <a:t>、绑定身份证号码</a:t>
            </a:r>
            <a:r>
              <a:rPr lang="en-US" altLang="zh-CN" sz="1600" dirty="0" err="1">
                <a:latin typeface="微软雅黑" panose="020B0503020204020204" pitchFamily="34" charset="-122"/>
                <a:ea typeface="微软雅黑" panose="020B0503020204020204" pitchFamily="34" charset="-122"/>
              </a:rPr>
              <a:t>等信息</a:t>
            </a:r>
            <a:endParaRPr lang="en-US" altLang="zh-CN" sz="1600" dirty="0">
              <a:latin typeface="微软雅黑" panose="020B0503020204020204" pitchFamily="34" charset="-122"/>
              <a:ea typeface="微软雅黑" panose="020B0503020204020204" pitchFamily="34" charset="-122"/>
            </a:endParaRPr>
          </a:p>
          <a:p>
            <a:pPr algn="l"/>
            <a:endParaRPr lang="en-US" altLang="zh-CN" sz="1600" dirty="0">
              <a:latin typeface="微软雅黑" panose="020B0503020204020204" pitchFamily="34" charset="-122"/>
              <a:ea typeface="微软雅黑" panose="020B0503020204020204" pitchFamily="34" charset="-122"/>
            </a:endParaRPr>
          </a:p>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二维码：</a:t>
            </a:r>
            <a:r>
              <a:rPr lang="en-US" altLang="zh-CN" sz="1600" dirty="0" err="1">
                <a:latin typeface="微软雅黑" panose="020B0503020204020204" pitchFamily="34" charset="-122"/>
                <a:ea typeface="微软雅黑" panose="020B0503020204020204" pitchFamily="34" charset="-122"/>
              </a:rPr>
              <a:t>活动参与二维码及加好友二维码（每分钟自动更新，短时间有效</a:t>
            </a:r>
            <a:r>
              <a:rPr lang="en-US" altLang="zh-CN" sz="1600" dirty="0">
                <a:latin typeface="微软雅黑" panose="020B0503020204020204" pitchFamily="34" charset="-122"/>
                <a:ea typeface="微软雅黑" panose="020B0503020204020204" pitchFamily="34" charset="-122"/>
              </a:rPr>
              <a:t>）</a:t>
            </a:r>
          </a:p>
          <a:p>
            <a:pPr indent="0"/>
            <a:endParaRPr lang="zh-CN" altLang="en-US" sz="1600" dirty="0">
              <a:latin typeface="微软雅黑" panose="020B0503020204020204" pitchFamily="34" charset="-122"/>
              <a:ea typeface="微软雅黑" panose="020B0503020204020204" pitchFamily="34" charset="-122"/>
              <a:cs typeface="宋体" panose="02010600030101010101" pitchFamily="2" charset="-122"/>
            </a:endParaRPr>
          </a:p>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个人主页：</a:t>
            </a:r>
            <a:r>
              <a:rPr lang="en-US" altLang="zh-CN" sz="1600" dirty="0" err="1">
                <a:latin typeface="微软雅黑" panose="020B0503020204020204" pitchFamily="34" charset="-122"/>
                <a:ea typeface="微软雅黑" panose="020B0503020204020204" pitchFamily="34" charset="-122"/>
              </a:rPr>
              <a:t>个性签名、关注和被关注状态</a:t>
            </a:r>
            <a:endParaRPr lang="en-US" altLang="zh-CN" sz="16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22885" y="4223068"/>
            <a:ext cx="5080000" cy="1814830"/>
          </a:xfrm>
          <a:prstGeom prst="rect">
            <a:avLst/>
          </a:prstGeom>
          <a:noFill/>
          <a:ln w="9525">
            <a:noFill/>
          </a:ln>
        </p:spPr>
        <p:txBody>
          <a:bodyPr>
            <a:spAutoFit/>
          </a:bodyPr>
          <a:lstStyle/>
          <a:p>
            <a:pPr algn="l"/>
            <a:r>
              <a:rPr lang="en-US" altLang="zh-CN"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PU</a:t>
            </a:r>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币：</a:t>
            </a:r>
            <a:r>
              <a:rPr lang="en-US" altLang="zh-CN" sz="1600" dirty="0" err="1">
                <a:latin typeface="微软雅黑" panose="020B0503020204020204" pitchFamily="34" charset="-122"/>
                <a:ea typeface="微软雅黑" panose="020B0503020204020204" pitchFamily="34" charset="-122"/>
              </a:rPr>
              <a:t>可提现和消费</a:t>
            </a:r>
            <a:endParaRPr lang="en-US" altLang="zh-CN" sz="1600" dirty="0">
              <a:latin typeface="微软雅黑" panose="020B0503020204020204" pitchFamily="34" charset="-122"/>
              <a:ea typeface="微软雅黑" panose="020B0503020204020204" pitchFamily="34" charset="-122"/>
            </a:endParaRPr>
          </a:p>
          <a:p>
            <a:pPr algn="l"/>
            <a:endParaRPr lang="en-US" altLang="zh-CN" sz="1600" dirty="0">
              <a:latin typeface="微软雅黑" panose="020B0503020204020204" pitchFamily="34" charset="-122"/>
              <a:ea typeface="微软雅黑" panose="020B0503020204020204" pitchFamily="34" charset="-122"/>
            </a:endParaRPr>
          </a:p>
          <a:p>
            <a:pPr algn="l"/>
            <a:r>
              <a:rPr lang="en-US" altLang="zh-CN" sz="1600" dirty="0" err="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实名认证：</a:t>
            </a:r>
            <a:r>
              <a:rPr lang="en-US" altLang="zh-CN" sz="1600" dirty="0" err="1">
                <a:latin typeface="微软雅黑" panose="020B0503020204020204" pitchFamily="34" charset="-122"/>
                <a:ea typeface="微软雅黑" panose="020B0503020204020204" pitchFamily="34" charset="-122"/>
              </a:rPr>
              <a:t>提现之前需要先实名认证通过才可以</a:t>
            </a:r>
            <a:endParaRPr lang="en-US" altLang="zh-CN" sz="1600" dirty="0">
              <a:latin typeface="微软雅黑" panose="020B0503020204020204" pitchFamily="34" charset="-122"/>
              <a:ea typeface="微软雅黑" panose="020B0503020204020204" pitchFamily="34" charset="-122"/>
            </a:endParaRPr>
          </a:p>
          <a:p>
            <a:pPr indent="0"/>
            <a:endParaRPr lang="zh-CN" altLang="en-US" sz="1600" dirty="0">
              <a:latin typeface="微软雅黑" panose="020B0503020204020204" pitchFamily="34" charset="-122"/>
              <a:ea typeface="微软雅黑" panose="020B0503020204020204" pitchFamily="34" charset="-122"/>
              <a:cs typeface="宋体" panose="02010600030101010101" pitchFamily="2" charset="-122"/>
            </a:endParaRPr>
          </a:p>
          <a:p>
            <a:pPr indent="0"/>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奖品：</a:t>
            </a:r>
            <a:r>
              <a:rPr lang="en-US" altLang="zh-CN" sz="1600" dirty="0" err="1">
                <a:latin typeface="微软雅黑" panose="020B0503020204020204" pitchFamily="34" charset="-122"/>
                <a:ea typeface="微软雅黑" panose="020B0503020204020204" pitchFamily="34" charset="-122"/>
              </a:rPr>
              <a:t>我的奖品列表展示，点击查看奖品详情</a:t>
            </a:r>
            <a:r>
              <a:rPr lang="en-US" altLang="zh-CN" sz="1600" dirty="0">
                <a:latin typeface="微软雅黑" panose="020B0503020204020204" pitchFamily="34" charset="-122"/>
                <a:ea typeface="微软雅黑" panose="020B0503020204020204" pitchFamily="34" charset="-122"/>
              </a:rPr>
              <a:t>。</a:t>
            </a:r>
          </a:p>
          <a:p>
            <a:pPr indent="0"/>
            <a:endPar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a:p>
            <a:pPr algn="l"/>
            <a:r>
              <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订单：</a:t>
            </a:r>
            <a:r>
              <a:rPr lang="en-US" altLang="zh-CN" sz="1600" dirty="0" err="1">
                <a:latin typeface="微软雅黑" panose="020B0503020204020204" pitchFamily="34" charset="-122"/>
                <a:ea typeface="微软雅黑" panose="020B0503020204020204" pitchFamily="34" charset="-122"/>
              </a:rPr>
              <a:t>平台消费订单，以及PU币提现明细</a:t>
            </a:r>
            <a:endParaRPr lang="en-US" altLang="zh-CN" sz="16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5453380" y="571500"/>
            <a:ext cx="3171190" cy="57143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70" y="116632"/>
            <a:ext cx="8856985" cy="641009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2736304" cy="10564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39552" y="386131"/>
            <a:ext cx="3203121" cy="523220"/>
          </a:xfrm>
          <a:prstGeom prst="rect">
            <a:avLst/>
          </a:prstGeom>
        </p:spPr>
        <p:txBody>
          <a:bodyPr wrap="none">
            <a:spAutoFit/>
          </a:bodyPr>
          <a:lstStyle/>
          <a:p>
            <a:r>
              <a:rPr lang="en-US" altLang="zh-CN" sz="28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www.pocketuni.net</a:t>
            </a:r>
            <a:endParaRPr lang="zh-CN" altLang="en-US" sz="2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矩形 2"/>
          <p:cNvSpPr/>
          <p:nvPr/>
        </p:nvSpPr>
        <p:spPr>
          <a:xfrm>
            <a:off x="6228184" y="1500617"/>
            <a:ext cx="2400611" cy="523220"/>
          </a:xfrm>
          <a:prstGeom prst="rect">
            <a:avLst/>
          </a:prstGeom>
        </p:spPr>
        <p:txBody>
          <a:bodyPr wrap="square">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分享 </a:t>
            </a:r>
            <a:r>
              <a:rPr lang="en-US" altLang="zh-CN" sz="2800" dirty="0">
                <a:solidFill>
                  <a:schemeClr val="bg1"/>
                </a:solidFill>
                <a:latin typeface="微软雅黑" panose="020B0503020204020204" pitchFamily="34" charset="-122"/>
                <a:ea typeface="微软雅黑" panose="020B0503020204020204" pitchFamily="34" charset="-122"/>
              </a:rPr>
              <a:t>Sharing</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860032" y="2687497"/>
            <a:ext cx="3225563" cy="523220"/>
          </a:xfrm>
          <a:prstGeom prst="rect">
            <a:avLst/>
          </a:prstGeom>
        </p:spPr>
        <p:txBody>
          <a:bodyPr wrap="none">
            <a:spAutoFit/>
          </a:bodyPr>
          <a:lstStyle/>
          <a:p>
            <a:r>
              <a:rPr lang="zh-CN" altLang="zh-CN" sz="2800" dirty="0">
                <a:solidFill>
                  <a:schemeClr val="bg1"/>
                </a:solidFill>
                <a:latin typeface="微软雅黑" panose="020B0503020204020204" pitchFamily="34" charset="-122"/>
                <a:ea typeface="微软雅黑" panose="020B0503020204020204" pitchFamily="34" charset="-122"/>
              </a:rPr>
              <a:t>专注</a:t>
            </a:r>
            <a:r>
              <a:rPr lang="zh-CN" altLang="zh-CN" sz="2800" dirty="0">
                <a:solidFill>
                  <a:schemeClr val="bg1"/>
                </a:solidFill>
              </a:rPr>
              <a:t> </a:t>
            </a:r>
            <a:r>
              <a:rPr lang="en-US" altLang="zh-CN" sz="2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Concentration</a:t>
            </a:r>
            <a:endParaRPr lang="zh-CN" altLang="zh-CN" sz="2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矩形 4"/>
          <p:cNvSpPr/>
          <p:nvPr/>
        </p:nvSpPr>
        <p:spPr>
          <a:xfrm>
            <a:off x="3128737" y="3868050"/>
            <a:ext cx="2736304" cy="523220"/>
          </a:xfrm>
          <a:prstGeom prst="rect">
            <a:avLst/>
          </a:prstGeom>
        </p:spPr>
        <p:txBody>
          <a:bodyPr wrap="square">
            <a:spAutoFit/>
          </a:bodyPr>
          <a:lstStyle/>
          <a:p>
            <a:r>
              <a:rPr lang="zh-CN" altLang="zh-CN" sz="2800" dirty="0">
                <a:solidFill>
                  <a:schemeClr val="bg1"/>
                </a:solidFill>
                <a:latin typeface="微软雅黑" panose="020B0503020204020204" pitchFamily="34" charset="-122"/>
                <a:ea typeface="微软雅黑" panose="020B0503020204020204" pitchFamily="34" charset="-122"/>
              </a:rPr>
              <a:t>高效</a:t>
            </a:r>
            <a:r>
              <a:rPr lang="zh-CN" altLang="zh-CN" sz="2800" dirty="0">
                <a:solidFill>
                  <a:schemeClr val="bg1"/>
                </a:solidFill>
              </a:rPr>
              <a:t> </a:t>
            </a:r>
            <a:r>
              <a:rPr lang="en-US" altLang="zh-CN" sz="2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Efficiency</a:t>
            </a:r>
            <a:endParaRPr lang="zh-CN" altLang="zh-CN" sz="2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矩形 5"/>
          <p:cNvSpPr/>
          <p:nvPr/>
        </p:nvSpPr>
        <p:spPr>
          <a:xfrm>
            <a:off x="1716639" y="5062779"/>
            <a:ext cx="2645276" cy="523220"/>
          </a:xfrm>
          <a:prstGeom prst="rect">
            <a:avLst/>
          </a:prstGeom>
        </p:spPr>
        <p:txBody>
          <a:bodyPr wrap="none">
            <a:spAutoFit/>
          </a:bodyPr>
          <a:lstStyle/>
          <a:p>
            <a:r>
              <a:rPr lang="zh-CN" altLang="zh-CN" sz="2800" dirty="0">
                <a:solidFill>
                  <a:schemeClr val="bg1"/>
                </a:solidFill>
                <a:latin typeface="微软雅黑" panose="020B0503020204020204" pitchFamily="34" charset="-122"/>
                <a:ea typeface="微软雅黑" panose="020B0503020204020204" pitchFamily="34" charset="-122"/>
              </a:rPr>
              <a:t>创新</a:t>
            </a:r>
            <a:r>
              <a:rPr lang="zh-CN" altLang="zh-CN" sz="2800" dirty="0">
                <a:solidFill>
                  <a:schemeClr val="bg1"/>
                </a:solidFill>
              </a:rPr>
              <a:t> </a:t>
            </a:r>
            <a:r>
              <a:rPr lang="en-US" altLang="zh-CN" sz="2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Innovation</a:t>
            </a:r>
            <a:endParaRPr lang="zh-CN" altLang="zh-CN" sz="2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7504" y="3012527"/>
            <a:ext cx="8705374" cy="3433694"/>
          </a:xfrm>
          <a:prstGeom prst="rect">
            <a:avLst/>
          </a:prstGeom>
        </p:spPr>
      </p:pic>
      <p:sp>
        <p:nvSpPr>
          <p:cNvPr id="3" name="文本框 2"/>
          <p:cNvSpPr txBox="1"/>
          <p:nvPr/>
        </p:nvSpPr>
        <p:spPr>
          <a:xfrm>
            <a:off x="219075" y="1196645"/>
            <a:ext cx="5375910" cy="1815882"/>
          </a:xfrm>
          <a:prstGeom prst="rect">
            <a:avLst/>
          </a:prstGeom>
          <a:noFill/>
        </p:spPr>
        <p:txBody>
          <a:bodyPr wrap="square" rtlCol="0" anchor="t">
            <a:spAutoFit/>
          </a:bodyPr>
          <a:lstStyle/>
          <a:p>
            <a:r>
              <a:rPr lang="zh-CN" altLang="en-US" sz="28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Arial" panose="020B0604020202020204" pitchFamily="34" charset="0"/>
                <a:sym typeface="+mn-ea"/>
              </a:rPr>
              <a:t>网页版登录：</a:t>
            </a:r>
            <a:r>
              <a:rPr lang="en-US" altLang="zh-CN" sz="2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pitchFamily="34" charset="0"/>
                <a:sym typeface="+mn-ea"/>
              </a:rPr>
              <a:t>www.pocketuni.net</a:t>
            </a:r>
          </a:p>
          <a:p>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或直接搜索</a:t>
            </a:r>
            <a:r>
              <a:rPr lang="en-US" altLang="zh-CN" sz="28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PU</a:t>
            </a:r>
            <a:r>
              <a:rPr lang="zh-CN" altLang="zh-CN"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口袋校园</a:t>
            </a:r>
          </a:p>
          <a:p>
            <a:r>
              <a:rPr lang="zh-CN" altLang="zh-CN"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点击右上角【登录】</a:t>
            </a:r>
          </a:p>
        </p:txBody>
      </p:sp>
      <p:sp>
        <p:nvSpPr>
          <p:cNvPr id="4" name="矩形 3"/>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p>
        </p:txBody>
      </p:sp>
      <p:sp>
        <p:nvSpPr>
          <p:cNvPr id="5" name="矩形 4"/>
          <p:cNvSpPr/>
          <p:nvPr/>
        </p:nvSpPr>
        <p:spPr>
          <a:xfrm>
            <a:off x="291043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latin typeface="Calibri" panose="020F0502020204030204" pitchFamily="34" charset="0"/>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latin typeface="Calibri" panose="020F0502020204030204" pitchFamily="34" charset="0"/>
                <a:ea typeface="Arial" panose="020B0604020202020204" pitchFamily="34" charset="0"/>
                <a:cs typeface="Arial" panose="020B0604020202020204" pitchFamily="34" charset="0"/>
              </a:rPr>
              <a:t>UNIVERSITY</a:t>
            </a:r>
            <a:endParaRPr lang="en-US" altLang="zh-CN" sz="2400" dirty="0"/>
          </a:p>
          <a:p>
            <a:pPr lvl="0"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cxnSp>
        <p:nvCxnSpPr>
          <p:cNvPr id="7" name="直接连接符 6"/>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Rectangle 4"/>
          <p:cNvSpPr>
            <a:spLocks noChangeArrowheads="1"/>
          </p:cNvSpPr>
          <p:nvPr/>
        </p:nvSpPr>
        <p:spPr bwMode="auto">
          <a:xfrm>
            <a:off x="350345" y="2011471"/>
            <a:ext cx="4076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tab pos="1104900" algn="l"/>
              </a:tabLst>
            </a:pPr>
            <a:r>
              <a:rPr kumimoji="0" lang="zh-CN"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1043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latin typeface="Calibri" panose="020F0502020204030204" pitchFamily="34" charset="0"/>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latin typeface="Calibri" panose="020F0502020204030204" pitchFamily="34" charset="0"/>
                <a:ea typeface="Arial" panose="020B0604020202020204" pitchFamily="34" charset="0"/>
                <a:cs typeface="Arial" panose="020B0604020202020204" pitchFamily="34" charset="0"/>
              </a:rPr>
              <a:t>UNIVERSITY</a:t>
            </a:r>
            <a:endParaRPr lang="en-US" altLang="zh-CN" sz="2400" dirty="0"/>
          </a:p>
          <a:p>
            <a:pPr lvl="0"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矩形 21"/>
          <p:cNvSpPr/>
          <p:nvPr/>
        </p:nvSpPr>
        <p:spPr>
          <a:xfrm>
            <a:off x="299586" y="1178770"/>
            <a:ext cx="7704856" cy="89154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 </a:t>
            </a:r>
            <a:r>
              <a:rPr lang="zh-CN"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登录</a:t>
            </a:r>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矩形 26"/>
          <p:cNvSpPr/>
          <p:nvPr/>
        </p:nvSpPr>
        <p:spPr>
          <a:xfrm>
            <a:off x="4976495" y="2411730"/>
            <a:ext cx="3560445" cy="3293209"/>
          </a:xfrm>
          <a:prstGeom prst="rect">
            <a:avLst/>
          </a:prstGeom>
        </p:spPr>
        <p:txBody>
          <a:bodyPr wrap="square">
            <a:spAutoFit/>
          </a:bodyPr>
          <a:lstStyle/>
          <a:p>
            <a:pPr lvl="0" fontAlgn="base">
              <a:spcBef>
                <a:spcPct val="0"/>
              </a:spcBef>
              <a:spcAft>
                <a:spcPct val="0"/>
              </a:spcAft>
            </a:pPr>
            <a:r>
              <a:rPr lang="zh-CN" altLang="en-US" sz="24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网页版登录：</a:t>
            </a:r>
            <a:r>
              <a:rPr lang="en-US" altLang="zh-CN"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pitchFamily="34" charset="0"/>
              </a:rPr>
              <a:t>www.pocketuni.net</a:t>
            </a:r>
          </a:p>
          <a:p>
            <a:pPr lvl="0" eaLnBrk="0" fontAlgn="base" hangingPunct="0">
              <a:spcBef>
                <a:spcPct val="0"/>
              </a:spcBef>
              <a:spcAft>
                <a:spcPct val="0"/>
              </a:spcAft>
            </a:pPr>
            <a:endPar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选择学校</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输入学号</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首次登录输入</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初始密码</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111111</a:t>
            </a: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p>
          <a:p>
            <a:pPr lvl="0" eaLnBrk="0" fontAlgn="base" hangingPunct="0">
              <a:spcBef>
                <a:spcPct val="0"/>
              </a:spcBef>
              <a:spcAft>
                <a:spcPct val="0"/>
              </a:spcAft>
            </a:pPr>
            <a:r>
              <a:rPr lang="zh-CN" altLang="en-US" sz="2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手机号登录只有用学号登录绑定过手机号的用户才可以，首次登录不可以用手机号登录。</a:t>
            </a: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037590" y="1791335"/>
            <a:ext cx="3154045" cy="50406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350345" y="2011471"/>
            <a:ext cx="4076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3489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 name="文本框 1"/>
          <p:cNvSpPr txBox="1"/>
          <p:nvPr/>
        </p:nvSpPr>
        <p:spPr>
          <a:xfrm>
            <a:off x="4593590" y="2279650"/>
            <a:ext cx="2926715"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首次登录者需要在</a:t>
            </a:r>
            <a:r>
              <a:rPr lang="en-US" altLang="zh-CN" sz="2000" dirty="0">
                <a:latin typeface="微软雅黑" panose="020B0503020204020204" pitchFamily="34" charset="-122"/>
                <a:ea typeface="微软雅黑" panose="020B0503020204020204" pitchFamily="34" charset="-122"/>
              </a:rPr>
              <a:t>PU</a:t>
            </a:r>
            <a:r>
              <a:rPr lang="zh-CN" altLang="en-US" sz="2000" dirty="0">
                <a:latin typeface="微软雅黑" panose="020B0503020204020204" pitchFamily="34" charset="-122"/>
                <a:ea typeface="微软雅黑" panose="020B0503020204020204" pitchFamily="34" charset="-122"/>
              </a:rPr>
              <a:t>的进行账号初始化，网页版界面登录会提示 【请完善个人资料】</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24" y="1638379"/>
            <a:ext cx="3252371" cy="454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350345" y="2011471"/>
            <a:ext cx="4076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3489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5086350" y="457835"/>
            <a:ext cx="368427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按要求完善初始化资料</a:t>
            </a:r>
          </a:p>
        </p:txBody>
      </p:sp>
      <p:sp>
        <p:nvSpPr>
          <p:cNvPr id="11" name="右箭头 10"/>
          <p:cNvSpPr/>
          <p:nvPr/>
        </p:nvSpPr>
        <p:spPr>
          <a:xfrm>
            <a:off x="4846061" y="3415553"/>
            <a:ext cx="935990" cy="2159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2051" name="Picture 3" descr="C:\Users\Administrator\AppData\Local\Temp\WeChat Files\96b69524fcd186a14701f7d3861abf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1" y="1250857"/>
            <a:ext cx="5174866" cy="5442531"/>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
          <p:cNvSpPr txBox="1"/>
          <p:nvPr/>
        </p:nvSpPr>
        <p:spPr>
          <a:xfrm>
            <a:off x="5843905" y="2292168"/>
            <a:ext cx="2926715" cy="224676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完善账户个人资料，红色星号为必填项目，昵称、密码、密保邮箱、手机号码、验证码、籍贯、身份证号码，填写完毕后，点击“确定“初始化动作完成。</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350345" y="2011471"/>
            <a:ext cx="4076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3489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5086350" y="457835"/>
            <a:ext cx="3684270" cy="706755"/>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账号正式激活可以正常使用操作啦</a:t>
            </a:r>
          </a:p>
        </p:txBody>
      </p:sp>
      <p:pic>
        <p:nvPicPr>
          <p:cNvPr id="6" name="图片 5"/>
          <p:cNvPicPr>
            <a:picLocks noChangeAspect="1"/>
          </p:cNvPicPr>
          <p:nvPr/>
        </p:nvPicPr>
        <p:blipFill>
          <a:blip r:embed="rId2"/>
          <a:stretch>
            <a:fillRect/>
          </a:stretch>
        </p:blipFill>
        <p:spPr>
          <a:xfrm>
            <a:off x="1637030" y="1478280"/>
            <a:ext cx="6252845" cy="52177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线 9"/>
          <p:cNvSpPr>
            <a:spLocks noChangeShapeType="1"/>
          </p:cNvSpPr>
          <p:nvPr/>
        </p:nvSpPr>
        <p:spPr bwMode="auto">
          <a:xfrm>
            <a:off x="683568" y="1178243"/>
            <a:ext cx="4159009" cy="0"/>
          </a:xfrm>
          <a:prstGeom prst="line">
            <a:avLst/>
          </a:prstGeom>
          <a:noFill/>
          <a:ln w="6350">
            <a:solidFill>
              <a:srgbClr val="FC330E"/>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5" name="Rectangle 4"/>
          <p:cNvSpPr>
            <a:spLocks noChangeArrowheads="1"/>
          </p:cNvSpPr>
          <p:nvPr/>
        </p:nvSpPr>
        <p:spPr bwMode="auto">
          <a:xfrm>
            <a:off x="350345" y="2011471"/>
            <a:ext cx="4076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tabLst>
                <a:tab pos="1104900" algn="l"/>
              </a:tabLs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4400"/>
            <a:r>
              <a:rPr lang="zh-CN" altLang="en-US" sz="2000" dirty="0">
                <a:solidFill>
                  <a:prstClr val="black"/>
                </a:solidFill>
                <a:latin typeface="Calibri" panose="020F0502020204030204" pitchFamily="34" charset="0"/>
                <a:ea typeface="Times New Roman" panose="02020603050405020304" pitchFamily="18" charset="0"/>
                <a:cs typeface="Arial" panose="020B0604020202020204" pitchFamily="34" charset="0"/>
              </a:rPr>
              <a:t>	</a:t>
            </a:r>
            <a:endParaRPr lang="en-US" altLang="zh-CN" dirty="0">
              <a:solidFill>
                <a:prstClr val="black"/>
              </a:solidFill>
            </a:endParaRPr>
          </a:p>
        </p:txBody>
      </p:sp>
      <p:sp>
        <p:nvSpPr>
          <p:cNvPr id="7" name="矩形 6"/>
          <p:cNvSpPr/>
          <p:nvPr/>
        </p:nvSpPr>
        <p:spPr>
          <a:xfrm>
            <a:off x="539552" y="371187"/>
            <a:ext cx="2806722" cy="583565"/>
          </a:xfrm>
          <a:prstGeom prst="rect">
            <a:avLst/>
          </a:prstGeom>
        </p:spPr>
        <p:txBody>
          <a:bodyPr wrap="square">
            <a:spAutoFit/>
          </a:bodyPr>
          <a:lstStyle/>
          <a:p>
            <a:r>
              <a:rPr lang="en-US" altLang="zh-CN" sz="3200" b="1" dirty="0">
                <a:ln w="22225">
                  <a:solidFill>
                    <a:schemeClr val="accent2"/>
                  </a:solidFill>
                  <a:prstDash val="solid"/>
                </a:ln>
                <a:solidFill>
                  <a:schemeClr val="accent2">
                    <a:lumMod val="40000"/>
                    <a:lumOff val="60000"/>
                  </a:schemeClr>
                </a:solidFill>
                <a:effectLst/>
                <a:latin typeface="Calibri" panose="020F0502020204030204" pitchFamily="34" charset="0"/>
                <a:ea typeface="Arial" panose="020B0604020202020204" pitchFamily="34" charset="0"/>
                <a:cs typeface="Arial" panose="020B0604020202020204" pitchFamily="34" charset="0"/>
                <a:sym typeface="+mn-ea"/>
              </a:rPr>
              <a:t>PU</a:t>
            </a:r>
            <a:r>
              <a:rPr lang="zh-CN" altLang="en-US" sz="3200" b="1" dirty="0">
                <a:ln w="22225">
                  <a:solidFill>
                    <a:schemeClr val="accent2"/>
                  </a:solidFill>
                  <a:prstDash val="solid"/>
                </a:ln>
                <a:solidFill>
                  <a:schemeClr val="accent2">
                    <a:lumMod val="40000"/>
                    <a:lumOff val="60000"/>
                  </a:schemeClr>
                </a:solidFill>
                <a:effectLst/>
                <a:latin typeface="宋体" panose="02010600030101010101" pitchFamily="2" charset="-122"/>
                <a:cs typeface="Arial" panose="020B0604020202020204" pitchFamily="34" charset="0"/>
                <a:sym typeface="+mn-ea"/>
              </a:rPr>
              <a:t>口袋校园</a:t>
            </a:r>
            <a:endParaRPr lang="zh-CN" altLang="en-US" dirty="0">
              <a:solidFill>
                <a:prstClr val="black"/>
              </a:solidFill>
            </a:endParaRPr>
          </a:p>
        </p:txBody>
      </p:sp>
      <p:cxnSp>
        <p:nvCxnSpPr>
          <p:cNvPr id="9" name="直接连接符 8"/>
          <p:cNvCxnSpPr/>
          <p:nvPr/>
        </p:nvCxnSpPr>
        <p:spPr>
          <a:xfrm>
            <a:off x="2930777" y="727362"/>
            <a:ext cx="0" cy="6794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34898" y="371187"/>
            <a:ext cx="1665008" cy="1169551"/>
          </a:xfrm>
          <a:prstGeom prst="rect">
            <a:avLst/>
          </a:prstGeom>
        </p:spPr>
        <p:txBody>
          <a:bodyPr wrap="none">
            <a:spAutoFit/>
          </a:bodyPr>
          <a:lstStyle/>
          <a:p>
            <a:pPr fontAlgn="base">
              <a:spcBef>
                <a:spcPct val="0"/>
              </a:spcBef>
              <a:spcAft>
                <a:spcPct val="0"/>
              </a:spcAft>
            </a:pPr>
            <a:r>
              <a:rPr lang="en-US" altLang="zh-CN" dirty="0">
                <a:solidFill>
                  <a:srgbClr val="666666"/>
                </a:solidFill>
                <a:ea typeface="Arial" panose="020B0604020202020204" pitchFamily="34" charset="0"/>
                <a:cs typeface="Arial" panose="020B0604020202020204" pitchFamily="34" charset="0"/>
              </a:rPr>
              <a:t>POCKET</a:t>
            </a:r>
          </a:p>
          <a:p>
            <a:pPr fontAlgn="base">
              <a:spcBef>
                <a:spcPct val="0"/>
              </a:spcBef>
              <a:spcAft>
                <a:spcPct val="0"/>
              </a:spcAft>
            </a:pPr>
            <a:r>
              <a:rPr lang="en-US" altLang="zh-CN" sz="2400" dirty="0">
                <a:solidFill>
                  <a:srgbClr val="666666"/>
                </a:solidFill>
                <a:ea typeface="Arial" panose="020B0604020202020204" pitchFamily="34" charset="0"/>
                <a:cs typeface="Arial" panose="020B0604020202020204" pitchFamily="34" charset="0"/>
              </a:rPr>
              <a:t>UNIVERSITY</a:t>
            </a:r>
            <a:endParaRPr lang="en-US" altLang="zh-CN" sz="2400" dirty="0">
              <a:solidFill>
                <a:prstClr val="black"/>
              </a:solidFill>
            </a:endParaRPr>
          </a:p>
          <a:p>
            <a:pPr fontAlgn="base">
              <a:spcBef>
                <a:spcPct val="0"/>
              </a:spcBef>
              <a:spcAft>
                <a:spcPct val="0"/>
              </a:spcAft>
            </a:pPr>
            <a:endParaRPr lang="en-US" altLang="zh-CN" sz="2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6" name="Rectangle 23"/>
          <p:cNvSpPr>
            <a:spLocks noChangeArrowheads="1"/>
          </p:cNvSpPr>
          <p:nvPr/>
        </p:nvSpPr>
        <p:spPr bwMode="auto">
          <a:xfrm>
            <a:off x="5080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28"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29" name="Rectangle 26"/>
          <p:cNvSpPr>
            <a:spLocks noChangeArrowheads="1"/>
          </p:cNvSpPr>
          <p:nvPr/>
        </p:nvSpPr>
        <p:spPr bwMode="auto">
          <a:xfrm>
            <a:off x="0" y="457915"/>
            <a:ext cx="24878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fontAlgn="base">
              <a:spcBef>
                <a:spcPct val="0"/>
              </a:spcBef>
              <a:spcAft>
                <a:spcPct val="0"/>
              </a:spcAft>
            </a:pPr>
            <a:r>
              <a:rPr lang="en-US" altLang="zh-CN" sz="1000" dirty="0">
                <a:solidFill>
                  <a:srgbClr val="333333"/>
                </a:solidFill>
                <a:latin typeface="黑体" panose="02010609060101010101" pitchFamily="49" charset="-122"/>
                <a:ea typeface="黑体" panose="02010609060101010101" pitchFamily="49" charset="-122"/>
                <a:cs typeface="Arial" panose="020B0604020202020204" pitchFamily="34" charset="0"/>
              </a:rPr>
              <a:t> </a:t>
            </a:r>
            <a:endParaRPr lang="en-US" altLang="zh-CN" dirty="0">
              <a:solidFill>
                <a:prstClr val="black"/>
              </a:solidFill>
              <a:latin typeface="Arial" panose="020B0604020202020204" pitchFamily="34" charset="0"/>
              <a:cs typeface="宋体" panose="02010600030101010101" pitchFamily="2" charset="-122"/>
            </a:endParaRPr>
          </a:p>
        </p:txBody>
      </p:sp>
      <p:sp>
        <p:nvSpPr>
          <p:cNvPr id="4" name="文本框 3"/>
          <p:cNvSpPr txBox="1"/>
          <p:nvPr/>
        </p:nvSpPr>
        <p:spPr>
          <a:xfrm>
            <a:off x="5086350" y="457835"/>
            <a:ext cx="3684270" cy="398780"/>
          </a:xfrm>
          <a:prstGeom prst="rect">
            <a:avLst/>
          </a:prstGeom>
          <a:noFill/>
        </p:spPr>
        <p:txBody>
          <a:bodyPr wrap="square" rtlCol="0">
            <a:spAutoFit/>
          </a:bodyPr>
          <a:lstStyle/>
          <a:p>
            <a:r>
              <a:rPr lang="en-US" altLang="zh-CN" sz="2000">
                <a:latin typeface="微软雅黑" panose="020B0503020204020204" pitchFamily="34" charset="-122"/>
                <a:ea typeface="微软雅黑" panose="020B0503020204020204" pitchFamily="34" charset="-122"/>
              </a:rPr>
              <a:t>  </a:t>
            </a:r>
            <a:endParaRPr lang="zh-CN" altLang="en-US" sz="200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33655" y="1828165"/>
            <a:ext cx="6390005" cy="4980940"/>
          </a:xfrm>
          <a:prstGeom prst="rect">
            <a:avLst/>
          </a:prstGeom>
        </p:spPr>
      </p:pic>
      <p:sp>
        <p:nvSpPr>
          <p:cNvPr id="8" name="文本框 7"/>
          <p:cNvSpPr txBox="1"/>
          <p:nvPr/>
        </p:nvSpPr>
        <p:spPr>
          <a:xfrm>
            <a:off x="6351905" y="1971675"/>
            <a:ext cx="3126740" cy="3784600"/>
          </a:xfrm>
          <a:prstGeom prst="rect">
            <a:avLst/>
          </a:prstGeom>
          <a:noFill/>
          <a:ln w="9525">
            <a:noFill/>
          </a:ln>
        </p:spPr>
        <p:txBody>
          <a:bodyPr wrap="square">
            <a:spAutoFit/>
          </a:bodyPr>
          <a:lstStyle/>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活动首页：</a:t>
            </a:r>
          </a:p>
          <a:p>
            <a:pPr indent="0"/>
            <a:r>
              <a:rPr lang="zh-CN" altLang="en-US" sz="1600">
                <a:latin typeface="微软雅黑" panose="020B0503020204020204" pitchFamily="34" charset="-122"/>
                <a:ea typeface="微软雅黑" panose="020B0503020204020204" pitchFamily="34" charset="-122"/>
              </a:rPr>
              <a:t>包含全省活动、</a:t>
            </a:r>
            <a:r>
              <a:rPr lang="en-US" altLang="zh-CN" sz="1600">
                <a:latin typeface="微软雅黑" panose="020B0503020204020204" pitchFamily="34" charset="-122"/>
                <a:ea typeface="微软雅黑" panose="020B0503020204020204" pitchFamily="34" charset="-122"/>
              </a:rPr>
              <a:t>PU</a:t>
            </a:r>
            <a:r>
              <a:rPr lang="zh-CN" altLang="en-US" sz="1600">
                <a:latin typeface="微软雅黑" panose="020B0503020204020204" pitchFamily="34" charset="-122"/>
                <a:ea typeface="微软雅黑" panose="020B0503020204020204" pitchFamily="34" charset="-122"/>
              </a:rPr>
              <a:t>官方活动</a:t>
            </a:r>
          </a:p>
          <a:p>
            <a:pPr indent="0"/>
            <a:r>
              <a:rPr lang="zh-CN" altLang="en-US" sz="1600">
                <a:latin typeface="微软雅黑" panose="020B0503020204020204" pitchFamily="34" charset="-122"/>
                <a:ea typeface="微软雅黑" panose="020B0503020204020204" pitchFamily="34" charset="-122"/>
              </a:rPr>
              <a:t>及全校所有活动</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校园部落：</a:t>
            </a:r>
          </a:p>
          <a:p>
            <a:pPr indent="0"/>
            <a:r>
              <a:rPr lang="zh-CN" altLang="en-US" sz="1600">
                <a:latin typeface="微软雅黑" panose="020B0503020204020204" pitchFamily="34" charset="-122"/>
                <a:ea typeface="微软雅黑" panose="020B0503020204020204" pitchFamily="34" charset="-122"/>
              </a:rPr>
              <a:t>校内学生组织、学生社团及</a:t>
            </a:r>
          </a:p>
          <a:p>
            <a:pPr indent="0"/>
            <a:r>
              <a:rPr lang="zh-CN" altLang="en-US" sz="1600">
                <a:latin typeface="微软雅黑" panose="020B0503020204020204" pitchFamily="34" charset="-122"/>
                <a:ea typeface="微软雅黑" panose="020B0503020204020204" pitchFamily="34" charset="-122"/>
              </a:rPr>
              <a:t>团支部统称为校园部落</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3.</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校内通知：</a:t>
            </a:r>
          </a:p>
          <a:p>
            <a:pPr indent="0"/>
            <a:r>
              <a:rPr lang="zh-CN" altLang="en-US" sz="1600">
                <a:latin typeface="微软雅黑" panose="020B0503020204020204" pitchFamily="34" charset="-122"/>
                <a:ea typeface="微软雅黑" panose="020B0503020204020204" pitchFamily="34" charset="-122"/>
              </a:rPr>
              <a:t>可以查看校方发布的通知公告</a:t>
            </a:r>
          </a:p>
          <a:p>
            <a:pPr indent="0"/>
            <a:r>
              <a:rPr lang="en-US" altLang="zh-CN" sz="1600">
                <a:latin typeface="微软雅黑" panose="020B0503020204020204" pitchFamily="34" charset="-122"/>
                <a:ea typeface="微软雅黑" panose="020B0503020204020204" pitchFamily="34" charset="-122"/>
              </a:rPr>
              <a:t>4.</a:t>
            </a:r>
            <a:r>
              <a:rPr lang="zh-CN" altLang="en-US" sz="1600">
                <a:latin typeface="微软雅黑" panose="020B0503020204020204" pitchFamily="34" charset="-122"/>
                <a:ea typeface="微软雅黑" panose="020B0503020204020204" pitchFamily="34" charset="-122"/>
              </a:rPr>
              <a:t>问卷：</a:t>
            </a:r>
          </a:p>
          <a:p>
            <a:pPr indent="0"/>
            <a:r>
              <a:rPr lang="zh-CN" altLang="en-US" sz="1600">
                <a:latin typeface="微软雅黑" panose="020B0503020204020204" pitchFamily="34" charset="-122"/>
                <a:ea typeface="微软雅黑" panose="020B0503020204020204" pitchFamily="34" charset="-122"/>
              </a:rPr>
              <a:t>由校方发布学生完成问卷调查</a:t>
            </a:r>
          </a:p>
          <a:p>
            <a:pPr indent="0"/>
            <a:endParaRPr lang="en-US" altLang="zh-CN"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indent="0"/>
            <a:r>
              <a:rPr lang="en-US" altLang="zh-CN"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5.</a:t>
            </a:r>
            <a:r>
              <a:rPr lang="zh-CN" altLang="en-US" sz="16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申请实践学分（时）：</a:t>
            </a:r>
          </a:p>
          <a:p>
            <a:pPr indent="0"/>
            <a:r>
              <a:rPr lang="zh-CN" altLang="en-US" sz="1600">
                <a:latin typeface="微软雅黑" panose="020B0503020204020204" pitchFamily="34" charset="-122"/>
                <a:ea typeface="微软雅黑" panose="020B0503020204020204" pitchFamily="34" charset="-122"/>
              </a:rPr>
              <a:t>可以申请第二课堂类学时</a:t>
            </a:r>
          </a:p>
        </p:txBody>
      </p:sp>
      <p:sp>
        <p:nvSpPr>
          <p:cNvPr id="11" name="矩形 10"/>
          <p:cNvSpPr/>
          <p:nvPr/>
        </p:nvSpPr>
        <p:spPr>
          <a:xfrm>
            <a:off x="299720" y="1310005"/>
            <a:ext cx="2085975" cy="1168400"/>
          </a:xfrm>
          <a:prstGeom prst="rect">
            <a:avLst/>
          </a:prstGeom>
        </p:spPr>
        <p:txBody>
          <a:bodyPr wrap="square">
            <a:spAutoFit/>
          </a:bodyPr>
          <a:lstStyle/>
          <a:p>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首页</a:t>
            </a:r>
          </a:p>
          <a:p>
            <a:r>
              <a:rPr lang="en-US" altLang="zh-CN" dirty="0"/>
              <a:t> </a:t>
            </a:r>
            <a:endParaRPr lang="zh-CN" altLang="zh-CN" dirty="0"/>
          </a:p>
          <a:p>
            <a:endParaRPr lang="zh-CN"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305</TotalTime>
  <Words>1875</Words>
  <Application>Microsoft Office PowerPoint</Application>
  <PresentationFormat>全屏显示(4:3)</PresentationFormat>
  <Paragraphs>313</Paragraphs>
  <Slides>28</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Arial Unicode MS</vt:lpstr>
      <vt:lpstr>黑体</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maoshan</dc:creator>
  <cp:lastModifiedBy>T H</cp:lastModifiedBy>
  <cp:revision>112</cp:revision>
  <dcterms:created xsi:type="dcterms:W3CDTF">2016-09-02T06:25:00Z</dcterms:created>
  <dcterms:modified xsi:type="dcterms:W3CDTF">2021-02-24T09:35:30Z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